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3"/>
    <p:sldMasterId id="2147483688" r:id="rId4"/>
    <p:sldMasterId id="2147483708" r:id="rId5"/>
    <p:sldMasterId id="2147483728" r:id="rId6"/>
    <p:sldMasterId id="2147483748" r:id="rId7"/>
    <p:sldMasterId id="2147483768" r:id="rId8"/>
    <p:sldMasterId id="2147483788" r:id="rId9"/>
    <p:sldMasterId id="2147483808" r:id="rId10"/>
    <p:sldMasterId id="2147483828" r:id="rId11"/>
    <p:sldMasterId id="2147483848" r:id="rId12"/>
    <p:sldMasterId id="2147483868" r:id="rId13"/>
    <p:sldMasterId id="2147483888" r:id="rId14"/>
    <p:sldMasterId id="2147483908" r:id="rId15"/>
    <p:sldMasterId id="2147483928" r:id="rId16"/>
    <p:sldMasterId id="2147483948" r:id="rId17"/>
    <p:sldMasterId id="2147483968" r:id="rId18"/>
    <p:sldMasterId id="2147483988" r:id="rId19"/>
    <p:sldMasterId id="2147484008" r:id="rId20"/>
    <p:sldMasterId id="2147484028" r:id="rId21"/>
    <p:sldMasterId id="2147484048" r:id="rId22"/>
  </p:sldMasterIdLst>
  <p:notesMasterIdLst>
    <p:notesMasterId r:id="rId24"/>
  </p:notesMasterIdLst>
  <p:sldIdLst>
    <p:sldId id="270" r:id="rId23"/>
    <p:sldId id="256" r:id="rId25"/>
    <p:sldId id="347" r:id="rId26"/>
    <p:sldId id="349" r:id="rId27"/>
    <p:sldId id="436" r:id="rId28"/>
    <p:sldId id="351" r:id="rId29"/>
    <p:sldId id="435" r:id="rId30"/>
    <p:sldId id="428" r:id="rId31"/>
    <p:sldId id="353" r:id="rId32"/>
    <p:sldId id="391" r:id="rId33"/>
    <p:sldId id="389" r:id="rId34"/>
    <p:sldId id="430" r:id="rId35"/>
    <p:sldId id="390" r:id="rId36"/>
    <p:sldId id="431" r:id="rId37"/>
    <p:sldId id="432" r:id="rId38"/>
    <p:sldId id="444" r:id="rId39"/>
    <p:sldId id="438" r:id="rId40"/>
    <p:sldId id="440" r:id="rId41"/>
    <p:sldId id="441" r:id="rId42"/>
    <p:sldId id="442" r:id="rId43"/>
    <p:sldId id="262" r:id="rId44"/>
    <p:sldId id="350" r:id="rId45"/>
    <p:sldId id="278" r:id="rId46"/>
    <p:sldId id="448" r:id="rId47"/>
    <p:sldId id="446" r:id="rId48"/>
    <p:sldId id="447" r:id="rId49"/>
    <p:sldId id="449" r:id="rId50"/>
    <p:sldId id="486" r:id="rId51"/>
    <p:sldId id="488" r:id="rId52"/>
    <p:sldId id="489" r:id="rId53"/>
    <p:sldId id="490" r:id="rId54"/>
    <p:sldId id="450" r:id="rId55"/>
    <p:sldId id="515" r:id="rId56"/>
    <p:sldId id="492" r:id="rId57"/>
    <p:sldId id="494" r:id="rId58"/>
    <p:sldId id="493" r:id="rId59"/>
    <p:sldId id="495" r:id="rId60"/>
    <p:sldId id="496" r:id="rId61"/>
    <p:sldId id="497" r:id="rId62"/>
    <p:sldId id="498" r:id="rId63"/>
    <p:sldId id="500" r:id="rId64"/>
    <p:sldId id="501" r:id="rId65"/>
    <p:sldId id="502" r:id="rId66"/>
    <p:sldId id="504" r:id="rId67"/>
    <p:sldId id="508" r:id="rId68"/>
    <p:sldId id="509" r:id="rId69"/>
    <p:sldId id="510" r:id="rId70"/>
    <p:sldId id="505" r:id="rId71"/>
    <p:sldId id="506" r:id="rId72"/>
    <p:sldId id="514" r:id="rId73"/>
    <p:sldId id="528" r:id="rId74"/>
    <p:sldId id="516" r:id="rId75"/>
    <p:sldId id="517" r:id="rId76"/>
    <p:sldId id="518" r:id="rId77"/>
    <p:sldId id="519" r:id="rId78"/>
    <p:sldId id="520" r:id="rId79"/>
    <p:sldId id="521" r:id="rId80"/>
    <p:sldId id="522" r:id="rId81"/>
    <p:sldId id="523" r:id="rId82"/>
    <p:sldId id="524" r:id="rId83"/>
    <p:sldId id="525" r:id="rId84"/>
    <p:sldId id="526" r:id="rId85"/>
    <p:sldId id="527" r:id="rId8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5E8114D-1534-460D-BACB-01425C040C09}">
          <p14:sldIdLst>
            <p14:sldId id="270"/>
          </p14:sldIdLst>
        </p14:section>
        <p14:section name="Problem" id="{B3722385-FBB2-468F-965A-7B63E17B98FE}">
          <p14:sldIdLst>
            <p14:sldId id="256"/>
            <p14:sldId id="257"/>
            <p14:sldId id="262"/>
            <p14:sldId id="278"/>
          </p14:sldIdLst>
        </p14:section>
        <p14:section name="Solution" id="{6F810BF0-EDC2-41F7-95E5-BBAB83EAF059}">
          <p14:sldIdLst>
            <p14:sldId id="258"/>
            <p14:sldId id="266"/>
            <p14:sldId id="292"/>
            <p14:sldId id="293"/>
            <p14:sldId id="287"/>
            <p14:sldId id="286"/>
            <p14:sldId id="310"/>
            <p14:sldId id="263"/>
            <p14:sldId id="264"/>
            <p14:sldId id="295"/>
          </p14:sldIdLst>
        </p14:section>
        <p14:section name="Market" id="{C48C19BF-9578-4868-9537-E16713293419}">
          <p14:sldIdLst>
            <p14:sldId id="283"/>
            <p14:sldId id="267"/>
            <p14:sldId id="284"/>
            <p14:sldId id="309"/>
            <p14:sldId id="268"/>
            <p14:sldId id="269"/>
            <p14:sldId id="271"/>
            <p14:sldId id="313"/>
          </p14:sldIdLst>
        </p14:section>
        <p14:section name="Data" id="{A6AA84DB-BB6C-4422-AD76-071ED167E871}">
          <p14:sldIdLst>
            <p14:sldId id="274"/>
            <p14:sldId id="302"/>
            <p14:sldId id="273"/>
            <p14:sldId id="279"/>
            <p14:sldId id="280"/>
            <p14:sldId id="308"/>
          </p14:sldIdLst>
        </p14:section>
        <p14:section name="Team" id="{6B5E1466-F08A-478B-99C7-9FF5F0CE64D6}">
          <p14:sldIdLst>
            <p14:sldId id="281"/>
            <p14:sldId id="282"/>
          </p14:sldIdLst>
        </p14:section>
        <p14:section name="Plan" id="{6D3F5E76-E530-496F-B9CA-420499884FC3}">
          <p14:sldIdLst>
            <p14:sldId id="275"/>
            <p14:sldId id="307"/>
          </p14:sldIdLst>
        </p14:section>
        <p14:section name="Icons" id="{D384BBCD-9DDB-42FE-9637-D10B70F87CE1}">
          <p14:sldIdLst>
            <p14:sldId id="290"/>
            <p14:sldId id="291"/>
            <p14:sldId id="289"/>
          </p14:sldIdLst>
        </p14:section>
        <p14:section name="Colors" id="{9CCC1D76-F96D-4946-9BAC-43758E17D942}">
          <p14:sldIdLst>
            <p14:sldId id="301"/>
            <p14:sldId id="300"/>
            <p14:sldId id="297"/>
            <p14:sldId id="298"/>
            <p14:sldId id="299"/>
            <p14:sldId id="296"/>
          </p14:sldIdLst>
        </p14:section>
        <p14:section name="Extra Slides" id="{B66D28B3-FC7A-459D-9A0A-07F7429E300F}">
          <p14:sldIdLst>
            <p14:sldId id="294"/>
            <p14:sldId id="312"/>
            <p14:sldId id="311"/>
            <p14:sldId id="303"/>
          </p14:sldIdLst>
        </p14:section>
        <p14:section name="Thank you :)" id="{9711DD4E-2C7C-4731-884F-6603BC755177}">
          <p14:sldIdLst>
            <p14:sldId id="306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BESTEL" initials="JB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  <a:srgbClr val="FE1359"/>
    <a:srgbClr val="F7F7F7"/>
    <a:srgbClr val="FAF8F9"/>
    <a:srgbClr val="F9E5D7"/>
    <a:srgbClr val="1B1B1B"/>
    <a:srgbClr val="FAFAFA"/>
    <a:srgbClr val="2B2B2B"/>
    <a:srgbClr val="F05C6A"/>
    <a:srgbClr val="2A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680" autoAdjust="0"/>
  </p:normalViewPr>
  <p:slideViewPr>
    <p:cSldViewPr snapToObjects="1">
      <p:cViewPr varScale="1">
        <p:scale>
          <a:sx n="100" d="100"/>
          <a:sy n="100" d="100"/>
        </p:scale>
        <p:origin x="618" y="84"/>
      </p:cViewPr>
      <p:guideLst>
        <p:guide orient="horz" pos="1707"/>
        <p:guide pos="3838"/>
        <p:guide pos="529"/>
        <p:guide pos="7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0" Type="http://schemas.openxmlformats.org/officeDocument/2006/relationships/commentAuthors" Target="commentAuthors.xml"/><Relationship Id="rId9" Type="http://schemas.openxmlformats.org/officeDocument/2006/relationships/slideMaster" Target="slideMasters/slideMaster8.xml"/><Relationship Id="rId89" Type="http://schemas.openxmlformats.org/officeDocument/2006/relationships/tableStyles" Target="tableStyles.xml"/><Relationship Id="rId88" Type="http://schemas.openxmlformats.org/officeDocument/2006/relationships/viewProps" Target="viewProps.xml"/><Relationship Id="rId87" Type="http://schemas.openxmlformats.org/officeDocument/2006/relationships/presProps" Target="presProps.xml"/><Relationship Id="rId86" Type="http://schemas.openxmlformats.org/officeDocument/2006/relationships/slide" Target="slides/slide63.xml"/><Relationship Id="rId85" Type="http://schemas.openxmlformats.org/officeDocument/2006/relationships/slide" Target="slides/slide62.xml"/><Relationship Id="rId84" Type="http://schemas.openxmlformats.org/officeDocument/2006/relationships/slide" Target="slides/slide61.xml"/><Relationship Id="rId83" Type="http://schemas.openxmlformats.org/officeDocument/2006/relationships/slide" Target="slides/slide60.xml"/><Relationship Id="rId82" Type="http://schemas.openxmlformats.org/officeDocument/2006/relationships/slide" Target="slides/slide59.xml"/><Relationship Id="rId81" Type="http://schemas.openxmlformats.org/officeDocument/2006/relationships/slide" Target="slides/slide58.xml"/><Relationship Id="rId80" Type="http://schemas.openxmlformats.org/officeDocument/2006/relationships/slide" Target="slides/slide57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56.xml"/><Relationship Id="rId78" Type="http://schemas.openxmlformats.org/officeDocument/2006/relationships/slide" Target="slides/slide55.xml"/><Relationship Id="rId77" Type="http://schemas.openxmlformats.org/officeDocument/2006/relationships/slide" Target="slides/slide54.xml"/><Relationship Id="rId76" Type="http://schemas.openxmlformats.org/officeDocument/2006/relationships/slide" Target="slides/slide53.xml"/><Relationship Id="rId75" Type="http://schemas.openxmlformats.org/officeDocument/2006/relationships/slide" Target="slides/slide52.xml"/><Relationship Id="rId74" Type="http://schemas.openxmlformats.org/officeDocument/2006/relationships/slide" Target="slides/slide51.xml"/><Relationship Id="rId73" Type="http://schemas.openxmlformats.org/officeDocument/2006/relationships/slide" Target="slides/slide50.xml"/><Relationship Id="rId72" Type="http://schemas.openxmlformats.org/officeDocument/2006/relationships/slide" Target="slides/slide49.xml"/><Relationship Id="rId71" Type="http://schemas.openxmlformats.org/officeDocument/2006/relationships/slide" Target="slides/slide48.xml"/><Relationship Id="rId70" Type="http://schemas.openxmlformats.org/officeDocument/2006/relationships/slide" Target="slides/slide47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46.xml"/><Relationship Id="rId68" Type="http://schemas.openxmlformats.org/officeDocument/2006/relationships/slide" Target="slides/slide45.xml"/><Relationship Id="rId67" Type="http://schemas.openxmlformats.org/officeDocument/2006/relationships/slide" Target="slides/slide44.xml"/><Relationship Id="rId66" Type="http://schemas.openxmlformats.org/officeDocument/2006/relationships/slide" Target="slides/slide43.xml"/><Relationship Id="rId65" Type="http://schemas.openxmlformats.org/officeDocument/2006/relationships/slide" Target="slides/slide42.xml"/><Relationship Id="rId64" Type="http://schemas.openxmlformats.org/officeDocument/2006/relationships/slide" Target="slides/slide41.xml"/><Relationship Id="rId63" Type="http://schemas.openxmlformats.org/officeDocument/2006/relationships/slide" Target="slides/slide40.xml"/><Relationship Id="rId62" Type="http://schemas.openxmlformats.org/officeDocument/2006/relationships/slide" Target="slides/slide39.xml"/><Relationship Id="rId61" Type="http://schemas.openxmlformats.org/officeDocument/2006/relationships/slide" Target="slides/slide38.xml"/><Relationship Id="rId60" Type="http://schemas.openxmlformats.org/officeDocument/2006/relationships/slide" Target="slides/slide37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36.xml"/><Relationship Id="rId58" Type="http://schemas.openxmlformats.org/officeDocument/2006/relationships/slide" Target="slides/slide35.xml"/><Relationship Id="rId57" Type="http://schemas.openxmlformats.org/officeDocument/2006/relationships/slide" Target="slides/slide34.xml"/><Relationship Id="rId56" Type="http://schemas.openxmlformats.org/officeDocument/2006/relationships/slide" Target="slides/slide33.xml"/><Relationship Id="rId55" Type="http://schemas.openxmlformats.org/officeDocument/2006/relationships/slide" Target="slides/slide32.xml"/><Relationship Id="rId54" Type="http://schemas.openxmlformats.org/officeDocument/2006/relationships/slide" Target="slides/slide31.xml"/><Relationship Id="rId53" Type="http://schemas.openxmlformats.org/officeDocument/2006/relationships/slide" Target="slides/slide30.xml"/><Relationship Id="rId52" Type="http://schemas.openxmlformats.org/officeDocument/2006/relationships/slide" Target="slides/slide29.xml"/><Relationship Id="rId51" Type="http://schemas.openxmlformats.org/officeDocument/2006/relationships/slide" Target="slides/slide28.xml"/><Relationship Id="rId50" Type="http://schemas.openxmlformats.org/officeDocument/2006/relationships/slide" Target="slides/slide27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26.xml"/><Relationship Id="rId48" Type="http://schemas.openxmlformats.org/officeDocument/2006/relationships/slide" Target="slides/slide25.xml"/><Relationship Id="rId47" Type="http://schemas.openxmlformats.org/officeDocument/2006/relationships/slide" Target="slides/slide24.xml"/><Relationship Id="rId46" Type="http://schemas.openxmlformats.org/officeDocument/2006/relationships/slide" Target="slides/slide23.xml"/><Relationship Id="rId45" Type="http://schemas.openxmlformats.org/officeDocument/2006/relationships/slide" Target="slides/slide22.xml"/><Relationship Id="rId44" Type="http://schemas.openxmlformats.org/officeDocument/2006/relationships/slide" Target="slides/slide21.xml"/><Relationship Id="rId43" Type="http://schemas.openxmlformats.org/officeDocument/2006/relationships/slide" Target="slides/slide20.xml"/><Relationship Id="rId42" Type="http://schemas.openxmlformats.org/officeDocument/2006/relationships/slide" Target="slides/slide19.xml"/><Relationship Id="rId41" Type="http://schemas.openxmlformats.org/officeDocument/2006/relationships/slide" Target="slides/slide18.xml"/><Relationship Id="rId40" Type="http://schemas.openxmlformats.org/officeDocument/2006/relationships/slide" Target="slides/slide17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16.xml"/><Relationship Id="rId38" Type="http://schemas.openxmlformats.org/officeDocument/2006/relationships/slide" Target="slides/slide15.xml"/><Relationship Id="rId37" Type="http://schemas.openxmlformats.org/officeDocument/2006/relationships/slide" Target="slides/slide14.xml"/><Relationship Id="rId36" Type="http://schemas.openxmlformats.org/officeDocument/2006/relationships/slide" Target="slides/slide13.xml"/><Relationship Id="rId35" Type="http://schemas.openxmlformats.org/officeDocument/2006/relationships/slide" Target="slides/slide12.xml"/><Relationship Id="rId34" Type="http://schemas.openxmlformats.org/officeDocument/2006/relationships/slide" Target="slides/slide11.xml"/><Relationship Id="rId33" Type="http://schemas.openxmlformats.org/officeDocument/2006/relationships/slide" Target="slides/slide10.xml"/><Relationship Id="rId32" Type="http://schemas.openxmlformats.org/officeDocument/2006/relationships/slide" Target="slides/slide9.xml"/><Relationship Id="rId31" Type="http://schemas.openxmlformats.org/officeDocument/2006/relationships/slide" Target="slides/slide8.xml"/><Relationship Id="rId30" Type="http://schemas.openxmlformats.org/officeDocument/2006/relationships/slide" Target="slides/slide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8" Type="http://schemas.openxmlformats.org/officeDocument/2006/relationships/slide" Target="slides/slide5.xml"/><Relationship Id="rId27" Type="http://schemas.openxmlformats.org/officeDocument/2006/relationships/slide" Target="slides/slide4.xml"/><Relationship Id="rId26" Type="http://schemas.openxmlformats.org/officeDocument/2006/relationships/slide" Target="slides/slide3.xml"/><Relationship Id="rId25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1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28"/>
          <c:y val="0.0846906"/>
          <c:w val="0.878253"/>
          <c:h val="0.79043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General</c:formatCode>
                <c:ptCount val="10"/>
                <c:pt idx="0">
                  <c:v>155</c:v>
                </c:pt>
                <c:pt idx="1">
                  <c:v>160</c:v>
                </c:pt>
                <c:pt idx="2">
                  <c:v>165</c:v>
                </c:pt>
                <c:pt idx="3">
                  <c:v>170</c:v>
                </c:pt>
                <c:pt idx="4">
                  <c:v>175</c:v>
                </c:pt>
                <c:pt idx="5">
                  <c:v>180</c:v>
                </c:pt>
                <c:pt idx="6">
                  <c:v>185</c:v>
                </c:pt>
                <c:pt idx="7">
                  <c:v>190</c:v>
                </c:pt>
                <c:pt idx="8">
                  <c:v>200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0.166666666666667</c:v>
                </c:pt>
                <c:pt idx="3">
                  <c:v>0.333333333333333</c:v>
                </c:pt>
                <c:pt idx="4">
                  <c:v>0.5</c:v>
                </c:pt>
                <c:pt idx="5">
                  <c:v>0.666666666666667</c:v>
                </c:pt>
                <c:pt idx="6">
                  <c:v>0.833333333333333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dLblPos val="r"/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836912"/>
        <c:axId val="333184120"/>
      </c:lineChart>
      <c:catAx>
        <c:axId val="339836912"/>
        <c:scaling>
          <c:orientation val="minMax"/>
        </c:scaling>
        <c:delete val="0"/>
        <c:axPos val="b"/>
        <c:title>
          <c:tx>
            <c:rich>
              <a:bodyPr rot="0" spcFirstLastPara="1" vertOverflow="overflow" horzOverflow="overflow" vert="horz" wrap="square" lIns="91440" tIns="45720" rIns="91440" bIns="45720" numCol="1" spcCol="38100" rtlCol="0" anchor="ctr" anchorCtr="1">
                <a:noAutofit/>
              </a:bodyPr>
              <a:lstStyle/>
              <a:p>
                <a:pPr algn="ctr">
                  <a:defRPr sz="1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kern="1200" cap="none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Wzrost w centymetrach</a:t>
                </a:r>
                <a:endParaRPr lang="pl-PL" sz="1000" b="0" i="0" u="none" strike="noStrike" kern="1200" cap="none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/>
          <c:overlay val="1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overflow" horzOverflow="overflow" vert="horz" wrap="square" lIns="91440" tIns="45720" rIns="91440" bIns="45720" numCol="1" spcCol="38100" rtlCol="0" anchor="ctr" anchorCtr="1">
            <a:noAutofit/>
          </a:bodyPr>
          <a:lstStyle/>
          <a:p>
            <a:pPr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3184120"/>
        <c:crosses val="autoZero"/>
        <c:auto val="1"/>
        <c:lblAlgn val="ctr"/>
        <c:lblOffset val="100"/>
        <c:tickMarkSkip val="1"/>
        <c:noMultiLvlLbl val="1"/>
      </c:catAx>
      <c:valAx>
        <c:axId val="333184120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overflow" horzOverflow="overflow" vert="horz" wrap="square" lIns="91440" tIns="45720" rIns="91440" bIns="45720" numCol="1" spcCol="38100" rtlCol="0" anchor="ctr" anchorCtr="1">
                <a:noAutofit/>
              </a:bodyPr>
              <a:lstStyle/>
              <a:p>
                <a:pPr algn="ctr">
                  <a:defRPr sz="1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kern="1200" cap="none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Stopień przynależności</a:t>
                </a:r>
                <a:endParaRPr lang="pl-PL" sz="1000" b="0" i="0" u="none" strike="noStrike" kern="1200" cap="none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00365497076023392"/>
              <c:y val="0.282268163517915"/>
            </c:manualLayout>
          </c:layout>
          <c:overlay val="1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overflow" horzOverflow="overflow" vert="horz" wrap="square" lIns="91440" tIns="45720" rIns="91440" bIns="45720" numCol="1" spcCol="38100" rtlCol="0" anchor="ctr" anchorCtr="1">
            <a:noAutofit/>
          </a:bodyPr>
          <a:lstStyle/>
          <a:p>
            <a:pPr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983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pl-PL" sz="1000" kern="1200">
          <a:solidFill>
            <a:schemeClr val="tx1"/>
          </a:solidFill>
          <a:latin typeface="+mn-lt"/>
          <a:ea typeface="+mn-ea"/>
          <a:cs typeface="+mn-cs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528"/>
          <c:y val="0.0846906"/>
          <c:w val="0.878253"/>
          <c:h val="0.79043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noFill/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horzOverflow="overflow" vert="horz" wrap="square" anchor="ctr" anchorCtr="1"/>
              <a:lstStyle/>
              <a:p>
                <a:pPr>
                  <a:defRPr sz="9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noFill/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Sheet1!$B$1:$J$1</c:f>
              <c:numCache>
                <c:formatCode>General</c:formatCode>
                <c:ptCount val="9"/>
                <c:pt idx="0">
                  <c:v>175</c:v>
                </c:pt>
                <c:pt idx="1">
                  <c:v>180</c:v>
                </c:pt>
                <c:pt idx="2">
                  <c:v>185</c:v>
                </c:pt>
                <c:pt idx="3">
                  <c:v>190</c:v>
                </c:pt>
                <c:pt idx="4">
                  <c:v>195</c:v>
                </c:pt>
                <c:pt idx="5">
                  <c:v>200</c:v>
                </c:pt>
                <c:pt idx="6">
                  <c:v>205</c:v>
                </c:pt>
                <c:pt idx="7">
                  <c:v>210</c:v>
                </c:pt>
                <c:pt idx="8">
                  <c:v>215</c:v>
                </c:pt>
              </c:numCache>
            </c:numRef>
          </c:cat>
          <c:val>
            <c:numRef>
              <c:f>Sheet1!$B$2:$J$2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0.1667</c:v>
                </c:pt>
                <c:pt idx="3">
                  <c:v>0.3333</c:v>
                </c:pt>
                <c:pt idx="4">
                  <c:v>0.5</c:v>
                </c:pt>
                <c:pt idx="5">
                  <c:v>0.6667</c:v>
                </c:pt>
                <c:pt idx="6">
                  <c:v>0.8333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9836912"/>
        <c:axId val="333184120"/>
      </c:lineChart>
      <c:catAx>
        <c:axId val="339836912"/>
        <c:scaling>
          <c:orientation val="minMax"/>
        </c:scaling>
        <c:delete val="0"/>
        <c:axPos val="b"/>
        <c:title>
          <c:tx>
            <c:rich>
              <a:bodyPr rot="0" spcFirstLastPara="1" vertOverflow="overflow" horzOverflow="overflow" vert="horz" wrap="square" lIns="91440" tIns="45720" rIns="91440" bIns="45720" numCol="1" spcCol="38100" rtlCol="0" anchor="ctr" anchorCtr="1">
                <a:noAutofit/>
              </a:bodyPr>
              <a:lstStyle/>
              <a:p>
                <a:pPr algn="ctr">
                  <a:defRPr sz="1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kern="1200" cap="none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Wzrost w centymetrach</a:t>
                </a:r>
                <a:endParaRPr lang="pl-PL" sz="1000" b="0" i="0" u="none" strike="noStrike" kern="1200" cap="none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/>
          <c:overlay val="1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overflow" horzOverflow="overflow" vert="horz" wrap="square" lIns="91440" tIns="45720" rIns="91440" bIns="45720" numCol="1" spcCol="38100" rtlCol="0" anchor="ctr" anchorCtr="1">
            <a:noAutofit/>
          </a:bodyPr>
          <a:lstStyle/>
          <a:p>
            <a:pPr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3184120"/>
        <c:crosses val="autoZero"/>
        <c:auto val="1"/>
        <c:lblAlgn val="ctr"/>
        <c:lblOffset val="100"/>
        <c:tickMarkSkip val="1"/>
        <c:noMultiLvlLbl val="1"/>
      </c:catAx>
      <c:valAx>
        <c:axId val="333184120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overflow" horzOverflow="overflow" vert="horz" wrap="square" lIns="91440" tIns="45720" rIns="91440" bIns="45720" numCol="1" spcCol="38100" rtlCol="0" anchor="ctr" anchorCtr="1">
                <a:noAutofit/>
              </a:bodyPr>
              <a:lstStyle/>
              <a:p>
                <a:pPr algn="ctr">
                  <a:defRPr sz="1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sz="1000" b="0" i="0" u="none" strike="noStrike" kern="1200" cap="none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n-lt"/>
                    <a:ea typeface="+mn-ea"/>
                    <a:cs typeface="+mn-cs"/>
                  </a:rPr>
                  <a:t>Stopień przynależności</a:t>
                </a:r>
                <a:endParaRPr lang="pl-PL" sz="1000" b="0" i="0" u="none" strike="noStrike" kern="1200" cap="none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0.00365497076023392"/>
              <c:y val="0.282268163517915"/>
            </c:manualLayout>
          </c:layout>
          <c:overlay val="1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overflow" horzOverflow="overflow" vert="horz" wrap="square" lIns="91440" tIns="45720" rIns="91440" bIns="45720" numCol="1" spcCol="38100" rtlCol="0" anchor="ctr" anchorCtr="1">
            <a:noAutofit/>
          </a:bodyPr>
          <a:lstStyle/>
          <a:p>
            <a:pPr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9836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pl-PL" sz="1000" kern="1200">
          <a:solidFill>
            <a:schemeClr val="tx1"/>
          </a:solidFill>
          <a:latin typeface="+mn-lt"/>
          <a:ea typeface="+mn-ea"/>
          <a:cs typeface="+mn-cs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pl-PL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2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1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1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3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1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1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1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1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1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5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1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1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1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6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Master" Target="../slideMasters/slideMaster1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1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1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7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1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0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85.png"/><Relationship Id="rId1" Type="http://schemas.openxmlformats.org/officeDocument/2006/relationships/slideMaster" Target="../slideMasters/slideMaster1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8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1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9.png"/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18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19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19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4.png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Master" Target="../slideMasters/slideMaster19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95.png"/><Relationship Id="rId1" Type="http://schemas.openxmlformats.org/officeDocument/2006/relationships/slideMaster" Target="../slideMasters/slideMaster1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20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2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6.xml.rels><?xml version="1.0" encoding="UTF-8" standalone="yes"?>
<Relationships xmlns="http://schemas.openxmlformats.org/package/2006/relationships"><Relationship Id="rId4" Type="http://schemas.openxmlformats.org/officeDocument/2006/relationships/image" Target="../media/image99.png"/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Master" Target="../slideMasters/slideMaster2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100.png"/><Relationship Id="rId1" Type="http://schemas.openxmlformats.org/officeDocument/2006/relationships/slideMaster" Target="../slideMasters/slideMaster2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Master" Target="../slideMasters/slideMaster21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Master" Target="../slideMasters/slideMaster2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4.png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Master" Target="../slideMasters/slideMaster2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105.png"/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r.fr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Group 1353"/>
          <p:cNvGrpSpPr/>
          <p:nvPr userDrawn="1"/>
        </p:nvGrpSpPr>
        <p:grpSpPr>
          <a:xfrm>
            <a:off x="4084563" y="1277256"/>
            <a:ext cx="7831781" cy="4652735"/>
            <a:chOff x="4527554" y="1398588"/>
            <a:chExt cx="7137394" cy="4240211"/>
          </a:xfrm>
        </p:grpSpPr>
        <p:grpSp>
          <p:nvGrpSpPr>
            <p:cNvPr id="1353" name="Group 1352"/>
            <p:cNvGrpSpPr/>
            <p:nvPr userDrawn="1"/>
          </p:nvGrpSpPr>
          <p:grpSpPr>
            <a:xfrm>
              <a:off x="4527554" y="1398588"/>
              <a:ext cx="7137394" cy="4240211"/>
              <a:chOff x="4527471" y="1398593"/>
              <a:chExt cx="7137264" cy="4240229"/>
            </a:xfrm>
            <a:effectLst/>
          </p:grpSpPr>
          <p:sp>
            <p:nvSpPr>
              <p:cNvPr id="181" name="AutoShape 380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4640179" y="1398593"/>
                <a:ext cx="6913436" cy="3981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2" name="Freeform 382"/>
              <p:cNvSpPr/>
              <p:nvPr userDrawn="1"/>
            </p:nvSpPr>
            <p:spPr bwMode="auto">
              <a:xfrm>
                <a:off x="5281517" y="1400181"/>
                <a:ext cx="5648222" cy="3940191"/>
              </a:xfrm>
              <a:custGeom>
                <a:avLst/>
                <a:gdLst>
                  <a:gd name="T0" fmla="*/ 4398 w 4571"/>
                  <a:gd name="T1" fmla="*/ 3192 h 3192"/>
                  <a:gd name="T2" fmla="*/ 172 w 4571"/>
                  <a:gd name="T3" fmla="*/ 3192 h 3192"/>
                  <a:gd name="T4" fmla="*/ 0 w 4571"/>
                  <a:gd name="T5" fmla="*/ 3019 h 3192"/>
                  <a:gd name="T6" fmla="*/ 0 w 4571"/>
                  <a:gd name="T7" fmla="*/ 173 h 3192"/>
                  <a:gd name="T8" fmla="*/ 172 w 4571"/>
                  <a:gd name="T9" fmla="*/ 0 h 3192"/>
                  <a:gd name="T10" fmla="*/ 4398 w 4571"/>
                  <a:gd name="T11" fmla="*/ 0 h 3192"/>
                  <a:gd name="T12" fmla="*/ 4571 w 4571"/>
                  <a:gd name="T13" fmla="*/ 173 h 3192"/>
                  <a:gd name="T14" fmla="*/ 4571 w 4571"/>
                  <a:gd name="T15" fmla="*/ 3019 h 3192"/>
                  <a:gd name="T16" fmla="*/ 4398 w 4571"/>
                  <a:gd name="T17" fmla="*/ 3192 h 3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71" h="3192">
                    <a:moveTo>
                      <a:pt x="4398" y="3192"/>
                    </a:moveTo>
                    <a:cubicBezTo>
                      <a:pt x="172" y="3192"/>
                      <a:pt x="172" y="3192"/>
                      <a:pt x="172" y="3192"/>
                    </a:cubicBezTo>
                    <a:cubicBezTo>
                      <a:pt x="77" y="3192"/>
                      <a:pt x="0" y="3115"/>
                      <a:pt x="0" y="3019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0" y="78"/>
                      <a:pt x="77" y="0"/>
                      <a:pt x="172" y="0"/>
                    </a:cubicBezTo>
                    <a:cubicBezTo>
                      <a:pt x="4398" y="0"/>
                      <a:pt x="4398" y="0"/>
                      <a:pt x="4398" y="0"/>
                    </a:cubicBezTo>
                    <a:cubicBezTo>
                      <a:pt x="4493" y="0"/>
                      <a:pt x="4571" y="78"/>
                      <a:pt x="4571" y="173"/>
                    </a:cubicBezTo>
                    <a:cubicBezTo>
                      <a:pt x="4571" y="3019"/>
                      <a:pt x="4571" y="3019"/>
                      <a:pt x="4571" y="3019"/>
                    </a:cubicBezTo>
                    <a:cubicBezTo>
                      <a:pt x="4571" y="3115"/>
                      <a:pt x="4493" y="3192"/>
                      <a:pt x="4398" y="3192"/>
                    </a:cubicBezTo>
                    <a:close/>
                  </a:path>
                </a:pathLst>
              </a:custGeom>
              <a:solidFill>
                <a:srgbClr val="DAC1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3" name="Freeform 383"/>
              <p:cNvSpPr/>
              <p:nvPr userDrawn="1"/>
            </p:nvSpPr>
            <p:spPr bwMode="auto">
              <a:xfrm>
                <a:off x="5300567" y="1419231"/>
                <a:ext cx="5610123" cy="3903680"/>
              </a:xfrm>
              <a:custGeom>
                <a:avLst/>
                <a:gdLst>
                  <a:gd name="T0" fmla="*/ 4540 w 4540"/>
                  <a:gd name="T1" fmla="*/ 3003 h 3161"/>
                  <a:gd name="T2" fmla="*/ 4383 w 4540"/>
                  <a:gd name="T3" fmla="*/ 3161 h 3161"/>
                  <a:gd name="T4" fmla="*/ 157 w 4540"/>
                  <a:gd name="T5" fmla="*/ 3161 h 3161"/>
                  <a:gd name="T6" fmla="*/ 0 w 4540"/>
                  <a:gd name="T7" fmla="*/ 3003 h 3161"/>
                  <a:gd name="T8" fmla="*/ 0 w 4540"/>
                  <a:gd name="T9" fmla="*/ 157 h 3161"/>
                  <a:gd name="T10" fmla="*/ 157 w 4540"/>
                  <a:gd name="T11" fmla="*/ 0 h 3161"/>
                  <a:gd name="T12" fmla="*/ 4383 w 4540"/>
                  <a:gd name="T13" fmla="*/ 0 h 3161"/>
                  <a:gd name="T14" fmla="*/ 4540 w 4540"/>
                  <a:gd name="T15" fmla="*/ 157 h 3161"/>
                  <a:gd name="T16" fmla="*/ 4540 w 4540"/>
                  <a:gd name="T17" fmla="*/ 3003 h 3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40" h="3161">
                    <a:moveTo>
                      <a:pt x="4540" y="3003"/>
                    </a:moveTo>
                    <a:cubicBezTo>
                      <a:pt x="4540" y="3090"/>
                      <a:pt x="4469" y="3161"/>
                      <a:pt x="4383" y="3161"/>
                    </a:cubicBezTo>
                    <a:cubicBezTo>
                      <a:pt x="157" y="3161"/>
                      <a:pt x="157" y="3161"/>
                      <a:pt x="157" y="3161"/>
                    </a:cubicBezTo>
                    <a:cubicBezTo>
                      <a:pt x="71" y="3161"/>
                      <a:pt x="0" y="3090"/>
                      <a:pt x="0" y="3003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0" y="71"/>
                      <a:pt x="71" y="0"/>
                      <a:pt x="157" y="0"/>
                    </a:cubicBezTo>
                    <a:cubicBezTo>
                      <a:pt x="4383" y="0"/>
                      <a:pt x="4383" y="0"/>
                      <a:pt x="4383" y="0"/>
                    </a:cubicBezTo>
                    <a:cubicBezTo>
                      <a:pt x="4469" y="0"/>
                      <a:pt x="4540" y="71"/>
                      <a:pt x="4540" y="157"/>
                    </a:cubicBezTo>
                    <a:lnTo>
                      <a:pt x="4540" y="3003"/>
                    </a:lnTo>
                    <a:close/>
                  </a:path>
                </a:pathLst>
              </a:custGeom>
              <a:solidFill>
                <a:srgbClr val="3335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 dirty="0"/>
              </a:p>
            </p:txBody>
          </p:sp>
          <p:sp>
            <p:nvSpPr>
              <p:cNvPr id="184" name="Freeform 384"/>
              <p:cNvSpPr/>
              <p:nvPr userDrawn="1"/>
            </p:nvSpPr>
            <p:spPr bwMode="auto">
              <a:xfrm>
                <a:off x="5305329" y="1423994"/>
                <a:ext cx="5600597" cy="3892566"/>
              </a:xfrm>
              <a:custGeom>
                <a:avLst/>
                <a:gdLst>
                  <a:gd name="T0" fmla="*/ 4379 w 4533"/>
                  <a:gd name="T1" fmla="*/ 3154 h 3154"/>
                  <a:gd name="T2" fmla="*/ 153 w 4533"/>
                  <a:gd name="T3" fmla="*/ 3154 h 3154"/>
                  <a:gd name="T4" fmla="*/ 0 w 4533"/>
                  <a:gd name="T5" fmla="*/ 3000 h 3154"/>
                  <a:gd name="T6" fmla="*/ 0 w 4533"/>
                  <a:gd name="T7" fmla="*/ 154 h 3154"/>
                  <a:gd name="T8" fmla="*/ 153 w 4533"/>
                  <a:gd name="T9" fmla="*/ 0 h 3154"/>
                  <a:gd name="T10" fmla="*/ 4379 w 4533"/>
                  <a:gd name="T11" fmla="*/ 0 h 3154"/>
                  <a:gd name="T12" fmla="*/ 4533 w 4533"/>
                  <a:gd name="T13" fmla="*/ 154 h 3154"/>
                  <a:gd name="T14" fmla="*/ 4533 w 4533"/>
                  <a:gd name="T15" fmla="*/ 3000 h 3154"/>
                  <a:gd name="T16" fmla="*/ 4379 w 4533"/>
                  <a:gd name="T17" fmla="*/ 3154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33" h="3154">
                    <a:moveTo>
                      <a:pt x="4379" y="3154"/>
                    </a:moveTo>
                    <a:cubicBezTo>
                      <a:pt x="153" y="3154"/>
                      <a:pt x="153" y="3154"/>
                      <a:pt x="153" y="3154"/>
                    </a:cubicBezTo>
                    <a:cubicBezTo>
                      <a:pt x="69" y="3154"/>
                      <a:pt x="0" y="3085"/>
                      <a:pt x="0" y="3000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69"/>
                      <a:pt x="69" y="0"/>
                      <a:pt x="153" y="0"/>
                    </a:cubicBezTo>
                    <a:cubicBezTo>
                      <a:pt x="4379" y="0"/>
                      <a:pt x="4379" y="0"/>
                      <a:pt x="4379" y="0"/>
                    </a:cubicBezTo>
                    <a:cubicBezTo>
                      <a:pt x="4464" y="0"/>
                      <a:pt x="4533" y="69"/>
                      <a:pt x="4533" y="154"/>
                    </a:cubicBezTo>
                    <a:cubicBezTo>
                      <a:pt x="4533" y="3000"/>
                      <a:pt x="4533" y="3000"/>
                      <a:pt x="4533" y="3000"/>
                    </a:cubicBezTo>
                    <a:cubicBezTo>
                      <a:pt x="4533" y="3085"/>
                      <a:pt x="4464" y="3154"/>
                      <a:pt x="4379" y="3154"/>
                    </a:cubicBezTo>
                    <a:close/>
                  </a:path>
                </a:pathLst>
              </a:custGeom>
              <a:solidFill>
                <a:srgbClr val="0101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5" name="Freeform 385"/>
              <p:cNvSpPr/>
              <p:nvPr userDrawn="1"/>
            </p:nvSpPr>
            <p:spPr bwMode="auto">
              <a:xfrm>
                <a:off x="5305329" y="5089547"/>
                <a:ext cx="5600597" cy="227014"/>
              </a:xfrm>
              <a:custGeom>
                <a:avLst/>
                <a:gdLst>
                  <a:gd name="T0" fmla="*/ 0 w 4533"/>
                  <a:gd name="T1" fmla="*/ 0 h 184"/>
                  <a:gd name="T2" fmla="*/ 0 w 4533"/>
                  <a:gd name="T3" fmla="*/ 30 h 184"/>
                  <a:gd name="T4" fmla="*/ 153 w 4533"/>
                  <a:gd name="T5" fmla="*/ 184 h 184"/>
                  <a:gd name="T6" fmla="*/ 4379 w 4533"/>
                  <a:gd name="T7" fmla="*/ 184 h 184"/>
                  <a:gd name="T8" fmla="*/ 4533 w 4533"/>
                  <a:gd name="T9" fmla="*/ 30 h 184"/>
                  <a:gd name="T10" fmla="*/ 4533 w 4533"/>
                  <a:gd name="T11" fmla="*/ 0 h 184"/>
                  <a:gd name="T12" fmla="*/ 0 w 4533"/>
                  <a:gd name="T1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3" h="184">
                    <a:moveTo>
                      <a:pt x="0" y="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115"/>
                      <a:pt x="69" y="184"/>
                      <a:pt x="153" y="184"/>
                    </a:cubicBezTo>
                    <a:cubicBezTo>
                      <a:pt x="4379" y="184"/>
                      <a:pt x="4379" y="184"/>
                      <a:pt x="4379" y="184"/>
                    </a:cubicBezTo>
                    <a:cubicBezTo>
                      <a:pt x="4464" y="184"/>
                      <a:pt x="4533" y="115"/>
                      <a:pt x="4533" y="30"/>
                    </a:cubicBezTo>
                    <a:cubicBezTo>
                      <a:pt x="4533" y="0"/>
                      <a:pt x="4533" y="0"/>
                      <a:pt x="45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22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429" name="Picture 428"/>
              <p:cNvPicPr>
                <a:picLocks noChangeAspect="1" noChangeArrowheads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607" r="-1630" b="-250766"/>
              <a:stretch>
                <a:fillRect/>
              </a:stretch>
            </p:blipFill>
            <p:spPr bwMode="auto">
              <a:xfrm>
                <a:off x="4527471" y="5276873"/>
                <a:ext cx="7137264" cy="361949"/>
              </a:xfrm>
              <a:custGeom>
                <a:avLst/>
                <a:gdLst>
                  <a:gd name="connsiteX0" fmla="*/ 111121 w 7137394"/>
                  <a:gd name="connsiteY0" fmla="*/ 16107 h 361948"/>
                  <a:gd name="connsiteX1" fmla="*/ 111121 w 7137394"/>
                  <a:gd name="connsiteY1" fmla="*/ 103188 h 361948"/>
                  <a:gd name="connsiteX2" fmla="*/ 732671 w 7137394"/>
                  <a:gd name="connsiteY2" fmla="*/ 103188 h 361948"/>
                  <a:gd name="connsiteX3" fmla="*/ 735009 w 7137394"/>
                  <a:gd name="connsiteY3" fmla="*/ 357186 h 361948"/>
                  <a:gd name="connsiteX4" fmla="*/ 0 w 7137394"/>
                  <a:gd name="connsiteY4" fmla="*/ 357186 h 361948"/>
                  <a:gd name="connsiteX5" fmla="*/ 7024684 w 7137394"/>
                  <a:gd name="connsiteY5" fmla="*/ 15992 h 361948"/>
                  <a:gd name="connsiteX6" fmla="*/ 7137394 w 7137394"/>
                  <a:gd name="connsiteY6" fmla="*/ 361948 h 361948"/>
                  <a:gd name="connsiteX7" fmla="*/ 6402385 w 7137394"/>
                  <a:gd name="connsiteY7" fmla="*/ 361948 h 361948"/>
                  <a:gd name="connsiteX8" fmla="*/ 6402385 w 7137394"/>
                  <a:gd name="connsiteY8" fmla="*/ 103188 h 361948"/>
                  <a:gd name="connsiteX9" fmla="*/ 7024684 w 7137394"/>
                  <a:gd name="connsiteY9" fmla="*/ 103188 h 361948"/>
                  <a:gd name="connsiteX10" fmla="*/ 111121 w 7137394"/>
                  <a:gd name="connsiteY10" fmla="*/ 0 h 361948"/>
                  <a:gd name="connsiteX11" fmla="*/ 7024684 w 7137394"/>
                  <a:gd name="connsiteY11" fmla="*/ 0 h 361948"/>
                  <a:gd name="connsiteX12" fmla="*/ 7024684 w 7137394"/>
                  <a:gd name="connsiteY12" fmla="*/ 15992 h 361948"/>
                  <a:gd name="connsiteX13" fmla="*/ 7023094 w 7137394"/>
                  <a:gd name="connsiteY13" fmla="*/ 11111 h 361948"/>
                  <a:gd name="connsiteX14" fmla="*/ 6402385 w 7137394"/>
                  <a:gd name="connsiteY14" fmla="*/ 93661 h 361948"/>
                  <a:gd name="connsiteX15" fmla="*/ 6402385 w 7137394"/>
                  <a:gd name="connsiteY15" fmla="*/ 103188 h 361948"/>
                  <a:gd name="connsiteX16" fmla="*/ 732671 w 7137394"/>
                  <a:gd name="connsiteY16" fmla="*/ 103188 h 361948"/>
                  <a:gd name="connsiteX17" fmla="*/ 732627 w 7137394"/>
                  <a:gd name="connsiteY17" fmla="*/ 98424 h 361948"/>
                  <a:gd name="connsiteX18" fmla="*/ 114300 w 7137394"/>
                  <a:gd name="connsiteY18" fmla="*/ 6349 h 361948"/>
                  <a:gd name="connsiteX19" fmla="*/ 111121 w 7137394"/>
                  <a:gd name="connsiteY19" fmla="*/ 16107 h 361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37394" h="361948">
                    <a:moveTo>
                      <a:pt x="111121" y="16107"/>
                    </a:moveTo>
                    <a:lnTo>
                      <a:pt x="111121" y="103188"/>
                    </a:lnTo>
                    <a:lnTo>
                      <a:pt x="732671" y="103188"/>
                    </a:lnTo>
                    <a:lnTo>
                      <a:pt x="735009" y="357186"/>
                    </a:lnTo>
                    <a:lnTo>
                      <a:pt x="0" y="357186"/>
                    </a:lnTo>
                    <a:close/>
                    <a:moveTo>
                      <a:pt x="7024684" y="15992"/>
                    </a:moveTo>
                    <a:lnTo>
                      <a:pt x="7137394" y="361948"/>
                    </a:lnTo>
                    <a:lnTo>
                      <a:pt x="6402385" y="361948"/>
                    </a:lnTo>
                    <a:lnTo>
                      <a:pt x="6402385" y="103188"/>
                    </a:lnTo>
                    <a:lnTo>
                      <a:pt x="7024684" y="103188"/>
                    </a:lnTo>
                    <a:close/>
                    <a:moveTo>
                      <a:pt x="111121" y="0"/>
                    </a:moveTo>
                    <a:lnTo>
                      <a:pt x="7024684" y="0"/>
                    </a:lnTo>
                    <a:lnTo>
                      <a:pt x="7024684" y="15992"/>
                    </a:lnTo>
                    <a:lnTo>
                      <a:pt x="7023094" y="11111"/>
                    </a:lnTo>
                    <a:cubicBezTo>
                      <a:pt x="6653208" y="88369"/>
                      <a:pt x="6607171" y="67203"/>
                      <a:pt x="6402385" y="93661"/>
                    </a:cubicBezTo>
                    <a:lnTo>
                      <a:pt x="6402385" y="103188"/>
                    </a:lnTo>
                    <a:lnTo>
                      <a:pt x="732671" y="103188"/>
                    </a:lnTo>
                    <a:lnTo>
                      <a:pt x="732627" y="98424"/>
                    </a:lnTo>
                    <a:cubicBezTo>
                      <a:pt x="527841" y="71966"/>
                      <a:pt x="484186" y="83607"/>
                      <a:pt x="114300" y="6349"/>
                    </a:cubicBezTo>
                    <a:lnTo>
                      <a:pt x="111121" y="16107"/>
                    </a:lnTo>
                    <a:close/>
                  </a:path>
                </a:pathLst>
              </a:cu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1" name="Picture 387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8591" y="5238773"/>
                <a:ext cx="6913437" cy="49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Oval 388"/>
              <p:cNvSpPr>
                <a:spLocks noChangeArrowheads="1"/>
              </p:cNvSpPr>
              <p:nvPr userDrawn="1"/>
            </p:nvSpPr>
            <p:spPr bwMode="auto">
              <a:xfrm>
                <a:off x="5284693" y="5338785"/>
                <a:ext cx="57149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7" name="Oval 389"/>
              <p:cNvSpPr>
                <a:spLocks noChangeArrowheads="1"/>
              </p:cNvSpPr>
              <p:nvPr userDrawn="1"/>
            </p:nvSpPr>
            <p:spPr bwMode="auto">
              <a:xfrm>
                <a:off x="5298979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8" name="Oval 390"/>
              <p:cNvSpPr>
                <a:spLocks noChangeArrowheads="1"/>
              </p:cNvSpPr>
              <p:nvPr userDrawn="1"/>
            </p:nvSpPr>
            <p:spPr bwMode="auto">
              <a:xfrm>
                <a:off x="7224582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89" name="Oval 391"/>
              <p:cNvSpPr>
                <a:spLocks noChangeArrowheads="1"/>
              </p:cNvSpPr>
              <p:nvPr userDrawn="1"/>
            </p:nvSpPr>
            <p:spPr bwMode="auto">
              <a:xfrm>
                <a:off x="7238869" y="5341960"/>
                <a:ext cx="30162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0" name="Oval 392"/>
              <p:cNvSpPr>
                <a:spLocks noChangeArrowheads="1"/>
              </p:cNvSpPr>
              <p:nvPr userDrawn="1"/>
            </p:nvSpPr>
            <p:spPr bwMode="auto">
              <a:xfrm>
                <a:off x="8920001" y="5338785"/>
                <a:ext cx="60324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91" name="Oval 393"/>
              <p:cNvSpPr>
                <a:spLocks noChangeArrowheads="1"/>
              </p:cNvSpPr>
              <p:nvPr userDrawn="1"/>
            </p:nvSpPr>
            <p:spPr bwMode="auto">
              <a:xfrm>
                <a:off x="8935876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4" name="Oval 394"/>
              <p:cNvSpPr>
                <a:spLocks noChangeArrowheads="1"/>
              </p:cNvSpPr>
              <p:nvPr userDrawn="1"/>
            </p:nvSpPr>
            <p:spPr bwMode="auto">
              <a:xfrm>
                <a:off x="10850366" y="5338785"/>
                <a:ext cx="58737" cy="11113"/>
              </a:xfrm>
              <a:prstGeom prst="ellipse">
                <a:avLst/>
              </a:prstGeom>
              <a:solidFill>
                <a:srgbClr val="6354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5" name="Oval 395"/>
              <p:cNvSpPr>
                <a:spLocks noChangeArrowheads="1"/>
              </p:cNvSpPr>
              <p:nvPr userDrawn="1"/>
            </p:nvSpPr>
            <p:spPr bwMode="auto">
              <a:xfrm>
                <a:off x="10864653" y="5341960"/>
                <a:ext cx="28575" cy="6350"/>
              </a:xfrm>
              <a:prstGeom prst="ellipse">
                <a:avLst/>
              </a:prstGeom>
              <a:solidFill>
                <a:srgbClr val="4636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6" name="Freeform 396"/>
              <p:cNvSpPr/>
              <p:nvPr userDrawn="1"/>
            </p:nvSpPr>
            <p:spPr bwMode="auto">
              <a:xfrm>
                <a:off x="4716378" y="5299098"/>
                <a:ext cx="6761040" cy="1588"/>
              </a:xfrm>
              <a:custGeom>
                <a:avLst/>
                <a:gdLst>
                  <a:gd name="T0" fmla="*/ 5467 w 5472"/>
                  <a:gd name="T1" fmla="*/ 1 h 1"/>
                  <a:gd name="T2" fmla="*/ 5472 w 5472"/>
                  <a:gd name="T3" fmla="*/ 0 h 1"/>
                  <a:gd name="T4" fmla="*/ 0 w 5472"/>
                  <a:gd name="T5" fmla="*/ 0 h 1"/>
                  <a:gd name="T6" fmla="*/ 5 w 5472"/>
                  <a:gd name="T7" fmla="*/ 1 h 1"/>
                  <a:gd name="T8" fmla="*/ 5467 w 547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72" h="1">
                    <a:moveTo>
                      <a:pt x="5467" y="1"/>
                    </a:moveTo>
                    <a:cubicBezTo>
                      <a:pt x="5469" y="1"/>
                      <a:pt x="5471" y="0"/>
                      <a:pt x="547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5" y="1"/>
                    </a:cubicBezTo>
                    <a:lnTo>
                      <a:pt x="5467" y="1"/>
                    </a:lnTo>
                    <a:close/>
                  </a:path>
                </a:pathLst>
              </a:custGeom>
              <a:solidFill>
                <a:srgbClr val="9A87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pic>
            <p:nvPicPr>
              <p:cNvPr id="1421" name="Picture 397"/>
              <p:cNvPicPr>
                <a:picLocks noChangeAspect="1" noChangeArrowheads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953" y="5240359"/>
                <a:ext cx="1331888" cy="63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47" name="Oval 398"/>
              <p:cNvSpPr>
                <a:spLocks noChangeArrowheads="1"/>
              </p:cNvSpPr>
              <p:nvPr userDrawn="1"/>
            </p:nvSpPr>
            <p:spPr bwMode="auto">
              <a:xfrm>
                <a:off x="8085011" y="1544645"/>
                <a:ext cx="44449" cy="44450"/>
              </a:xfrm>
              <a:prstGeom prst="ellipse">
                <a:avLst/>
              </a:prstGeom>
              <a:solidFill>
                <a:srgbClr val="19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8" name="Oval 399"/>
              <p:cNvSpPr>
                <a:spLocks noChangeArrowheads="1"/>
              </p:cNvSpPr>
              <p:nvPr userDrawn="1"/>
            </p:nvSpPr>
            <p:spPr bwMode="auto">
              <a:xfrm>
                <a:off x="8096077" y="1555741"/>
                <a:ext cx="22224" cy="22225"/>
              </a:xfrm>
              <a:prstGeom prst="ellipse">
                <a:avLst/>
              </a:prstGeom>
              <a:solidFill>
                <a:srgbClr val="000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49" name="Oval 400"/>
              <p:cNvSpPr>
                <a:spLocks noChangeArrowheads="1"/>
              </p:cNvSpPr>
              <p:nvPr userDrawn="1"/>
            </p:nvSpPr>
            <p:spPr bwMode="auto">
              <a:xfrm>
                <a:off x="8102496" y="1557318"/>
                <a:ext cx="7938" cy="6350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  <p:sp>
            <p:nvSpPr>
              <p:cNvPr id="1350" name="Oval 401"/>
              <p:cNvSpPr>
                <a:spLocks noChangeArrowheads="1"/>
              </p:cNvSpPr>
              <p:nvPr userDrawn="1"/>
            </p:nvSpPr>
            <p:spPr bwMode="auto">
              <a:xfrm>
                <a:off x="8102601" y="1568451"/>
                <a:ext cx="7938" cy="7938"/>
              </a:xfrm>
              <a:prstGeom prst="ellipse">
                <a:avLst/>
              </a:prstGeom>
              <a:solidFill>
                <a:srgbClr val="272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fr-FR"/>
              </a:p>
            </p:txBody>
          </p:sp>
        </p:grpSp>
        <p:sp>
          <p:nvSpPr>
            <p:cNvPr id="1351" name="Rectangle 402"/>
            <p:cNvSpPr>
              <a:spLocks noChangeArrowheads="1"/>
            </p:cNvSpPr>
            <p:nvPr userDrawn="1"/>
          </p:nvSpPr>
          <p:spPr bwMode="auto">
            <a:xfrm>
              <a:off x="5503864" y="1689101"/>
              <a:ext cx="5202238" cy="32480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6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150629" y="1596033"/>
            <a:ext cx="5713584" cy="35640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Vertic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42599" y="1154858"/>
            <a:ext cx="3475265" cy="45679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- Horizontal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 userDrawn="1"/>
        </p:nvGrpSpPr>
        <p:grpSpPr>
          <a:xfrm rot="5400000">
            <a:off x="6543324" y="587692"/>
            <a:ext cx="3849726" cy="5682616"/>
            <a:chOff x="1063625" y="116201"/>
            <a:chExt cx="2790825" cy="4119563"/>
          </a:xfrm>
        </p:grpSpPr>
        <p:sp>
          <p:nvSpPr>
            <p:cNvPr id="136" name="Freeform 135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1063625" y="116201"/>
              <a:ext cx="2790825" cy="4119563"/>
            </a:xfrm>
            <a:custGeom>
              <a:avLst/>
              <a:gdLst>
                <a:gd name="T0" fmla="*/ 175 w 175"/>
                <a:gd name="T1" fmla="*/ 13 h 260"/>
                <a:gd name="T2" fmla="*/ 163 w 175"/>
                <a:gd name="T3" fmla="*/ 0 h 260"/>
                <a:gd name="T4" fmla="*/ 13 w 175"/>
                <a:gd name="T5" fmla="*/ 0 h 260"/>
                <a:gd name="T6" fmla="*/ 0 w 175"/>
                <a:gd name="T7" fmla="*/ 13 h 260"/>
                <a:gd name="T8" fmla="*/ 0 w 175"/>
                <a:gd name="T9" fmla="*/ 248 h 260"/>
                <a:gd name="T10" fmla="*/ 13 w 175"/>
                <a:gd name="T11" fmla="*/ 260 h 260"/>
                <a:gd name="T12" fmla="*/ 163 w 175"/>
                <a:gd name="T13" fmla="*/ 260 h 260"/>
                <a:gd name="T14" fmla="*/ 175 w 175"/>
                <a:gd name="T15" fmla="*/ 248 h 260"/>
                <a:gd name="T16" fmla="*/ 175 w 175"/>
                <a:gd name="T17" fmla="*/ 1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260">
                  <a:moveTo>
                    <a:pt x="175" y="13"/>
                  </a:moveTo>
                  <a:cubicBezTo>
                    <a:pt x="175" y="6"/>
                    <a:pt x="170" y="0"/>
                    <a:pt x="16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255"/>
                    <a:pt x="6" y="260"/>
                    <a:pt x="13" y="260"/>
                  </a:cubicBezTo>
                  <a:cubicBezTo>
                    <a:pt x="163" y="260"/>
                    <a:pt x="163" y="260"/>
                    <a:pt x="163" y="260"/>
                  </a:cubicBezTo>
                  <a:cubicBezTo>
                    <a:pt x="170" y="260"/>
                    <a:pt x="175" y="255"/>
                    <a:pt x="175" y="248"/>
                  </a:cubicBezTo>
                  <a:lnTo>
                    <a:pt x="175" y="13"/>
                  </a:lnTo>
                  <a:close/>
                </a:path>
              </a:pathLst>
            </a:custGeom>
            <a:noFill/>
            <a:ln w="38100" cap="flat">
              <a:solidFill>
                <a:srgbClr val="F9E5D7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8" name="Rectangle 137"/>
            <p:cNvSpPr>
              <a:spLocks noChangeArrowheads="1"/>
            </p:cNvSpPr>
            <p:nvPr/>
          </p:nvSpPr>
          <p:spPr bwMode="auto">
            <a:xfrm>
              <a:off x="1208088" y="527364"/>
              <a:ext cx="2519363" cy="3311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lvl="0"/>
              <a:endParaRPr lang="fr-FR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2435225" y="306701"/>
              <a:ext cx="47625" cy="46038"/>
            </a:xfrm>
            <a:prstGeom prst="ellipse">
              <a:avLst/>
            </a:pr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0" name="Oval 139"/>
            <p:cNvSpPr>
              <a:spLocks noChangeArrowheads="1"/>
            </p:cNvSpPr>
            <p:nvPr userDrawn="1"/>
          </p:nvSpPr>
          <p:spPr bwMode="auto">
            <a:xfrm>
              <a:off x="2355850" y="3934139"/>
              <a:ext cx="206375" cy="2063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9E5D7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8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174337" y="1703412"/>
            <a:ext cx="4567991" cy="3475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watch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 userDrawn="1"/>
        </p:nvSpPr>
        <p:spPr bwMode="auto">
          <a:xfrm>
            <a:off x="7101695" y="780836"/>
            <a:ext cx="2336627" cy="1130912"/>
          </a:xfrm>
          <a:custGeom>
            <a:avLst/>
            <a:gdLst>
              <a:gd name="T0" fmla="*/ 917 w 917"/>
              <a:gd name="T1" fmla="*/ 445 h 445"/>
              <a:gd name="T2" fmla="*/ 790 w 917"/>
              <a:gd name="T3" fmla="*/ 126 h 445"/>
              <a:gd name="T4" fmla="*/ 707 w 917"/>
              <a:gd name="T5" fmla="*/ 30 h 445"/>
              <a:gd name="T6" fmla="*/ 210 w 917"/>
              <a:gd name="T7" fmla="*/ 30 h 445"/>
              <a:gd name="T8" fmla="*/ 127 w 917"/>
              <a:gd name="T9" fmla="*/ 126 h 445"/>
              <a:gd name="T10" fmla="*/ 0 w 917"/>
              <a:gd name="T11" fmla="*/ 445 h 445"/>
              <a:gd name="T12" fmla="*/ 917 w 917"/>
              <a:gd name="T13" fmla="*/ 445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445"/>
                </a:moveTo>
                <a:cubicBezTo>
                  <a:pt x="819" y="397"/>
                  <a:pt x="813" y="348"/>
                  <a:pt x="790" y="126"/>
                </a:cubicBezTo>
                <a:cubicBezTo>
                  <a:pt x="783" y="61"/>
                  <a:pt x="779" y="43"/>
                  <a:pt x="707" y="30"/>
                </a:cubicBezTo>
                <a:cubicBezTo>
                  <a:pt x="553" y="2"/>
                  <a:pt x="374" y="0"/>
                  <a:pt x="210" y="30"/>
                </a:cubicBezTo>
                <a:cubicBezTo>
                  <a:pt x="138" y="43"/>
                  <a:pt x="134" y="61"/>
                  <a:pt x="127" y="126"/>
                </a:cubicBezTo>
                <a:cubicBezTo>
                  <a:pt x="105" y="348"/>
                  <a:pt x="98" y="397"/>
                  <a:pt x="0" y="445"/>
                </a:cubicBezTo>
                <a:cubicBezTo>
                  <a:pt x="290" y="445"/>
                  <a:pt x="628" y="445"/>
                  <a:pt x="917" y="445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Freeform 6"/>
          <p:cNvSpPr/>
          <p:nvPr userDrawn="1"/>
        </p:nvSpPr>
        <p:spPr bwMode="auto">
          <a:xfrm>
            <a:off x="7101695" y="5023023"/>
            <a:ext cx="2336627" cy="1130912"/>
          </a:xfrm>
          <a:custGeom>
            <a:avLst/>
            <a:gdLst>
              <a:gd name="T0" fmla="*/ 917 w 917"/>
              <a:gd name="T1" fmla="*/ 0 h 445"/>
              <a:gd name="T2" fmla="*/ 790 w 917"/>
              <a:gd name="T3" fmla="*/ 319 h 445"/>
              <a:gd name="T4" fmla="*/ 707 w 917"/>
              <a:gd name="T5" fmla="*/ 415 h 445"/>
              <a:gd name="T6" fmla="*/ 210 w 917"/>
              <a:gd name="T7" fmla="*/ 415 h 445"/>
              <a:gd name="T8" fmla="*/ 127 w 917"/>
              <a:gd name="T9" fmla="*/ 319 h 445"/>
              <a:gd name="T10" fmla="*/ 0 w 917"/>
              <a:gd name="T11" fmla="*/ 0 h 445"/>
              <a:gd name="T12" fmla="*/ 917 w 917"/>
              <a:gd name="T1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445">
                <a:moveTo>
                  <a:pt x="917" y="0"/>
                </a:moveTo>
                <a:cubicBezTo>
                  <a:pt x="819" y="48"/>
                  <a:pt x="813" y="97"/>
                  <a:pt x="790" y="319"/>
                </a:cubicBezTo>
                <a:cubicBezTo>
                  <a:pt x="783" y="384"/>
                  <a:pt x="779" y="402"/>
                  <a:pt x="707" y="415"/>
                </a:cubicBezTo>
                <a:cubicBezTo>
                  <a:pt x="553" y="443"/>
                  <a:pt x="374" y="445"/>
                  <a:pt x="210" y="415"/>
                </a:cubicBezTo>
                <a:cubicBezTo>
                  <a:pt x="138" y="402"/>
                  <a:pt x="134" y="384"/>
                  <a:pt x="127" y="319"/>
                </a:cubicBezTo>
                <a:cubicBezTo>
                  <a:pt x="105" y="97"/>
                  <a:pt x="98" y="48"/>
                  <a:pt x="0" y="0"/>
                </a:cubicBezTo>
                <a:cubicBezTo>
                  <a:pt x="290" y="0"/>
                  <a:pt x="628" y="0"/>
                  <a:pt x="917" y="0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7"/>
          <p:cNvSpPr/>
          <p:nvPr userDrawn="1"/>
        </p:nvSpPr>
        <p:spPr bwMode="auto">
          <a:xfrm>
            <a:off x="6857002" y="1835678"/>
            <a:ext cx="2824745" cy="3258345"/>
          </a:xfrm>
          <a:custGeom>
            <a:avLst/>
            <a:gdLst>
              <a:gd name="T0" fmla="*/ 918 w 1109"/>
              <a:gd name="T1" fmla="*/ 1282 h 1282"/>
              <a:gd name="T2" fmla="*/ 192 w 1109"/>
              <a:gd name="T3" fmla="*/ 1282 h 1282"/>
              <a:gd name="T4" fmla="*/ 0 w 1109"/>
              <a:gd name="T5" fmla="*/ 1091 h 1282"/>
              <a:gd name="T6" fmla="*/ 0 w 1109"/>
              <a:gd name="T7" fmla="*/ 192 h 1282"/>
              <a:gd name="T8" fmla="*/ 192 w 1109"/>
              <a:gd name="T9" fmla="*/ 0 h 1282"/>
              <a:gd name="T10" fmla="*/ 918 w 1109"/>
              <a:gd name="T11" fmla="*/ 0 h 1282"/>
              <a:gd name="T12" fmla="*/ 1109 w 1109"/>
              <a:gd name="T13" fmla="*/ 192 h 1282"/>
              <a:gd name="T14" fmla="*/ 1109 w 1109"/>
              <a:gd name="T15" fmla="*/ 1091 h 1282"/>
              <a:gd name="T16" fmla="*/ 918 w 1109"/>
              <a:gd name="T17" fmla="*/ 1282 h 1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9" h="1282">
                <a:moveTo>
                  <a:pt x="918" y="1282"/>
                </a:moveTo>
                <a:cubicBezTo>
                  <a:pt x="192" y="1282"/>
                  <a:pt x="192" y="1282"/>
                  <a:pt x="192" y="1282"/>
                </a:cubicBezTo>
                <a:cubicBezTo>
                  <a:pt x="86" y="1282"/>
                  <a:pt x="0" y="1197"/>
                  <a:pt x="0" y="1091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918" y="0"/>
                  <a:pt x="918" y="0"/>
                  <a:pt x="918" y="0"/>
                </a:cubicBezTo>
                <a:cubicBezTo>
                  <a:pt x="1024" y="0"/>
                  <a:pt x="1109" y="86"/>
                  <a:pt x="1109" y="192"/>
                </a:cubicBezTo>
                <a:cubicBezTo>
                  <a:pt x="1109" y="1091"/>
                  <a:pt x="1109" y="1091"/>
                  <a:pt x="1109" y="1091"/>
                </a:cubicBezTo>
                <a:cubicBezTo>
                  <a:pt x="1109" y="1197"/>
                  <a:pt x="1024" y="1282"/>
                  <a:pt x="918" y="12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9582855" y="2582434"/>
            <a:ext cx="237086" cy="559117"/>
          </a:xfrm>
          <a:custGeom>
            <a:avLst/>
            <a:gdLst>
              <a:gd name="T0" fmla="*/ 92 w 93"/>
              <a:gd name="T1" fmla="*/ 111 h 220"/>
              <a:gd name="T2" fmla="*/ 92 w 93"/>
              <a:gd name="T3" fmla="*/ 108 h 220"/>
              <a:gd name="T4" fmla="*/ 93 w 93"/>
              <a:gd name="T5" fmla="*/ 108 h 220"/>
              <a:gd name="T6" fmla="*/ 63 w 93"/>
              <a:gd name="T7" fmla="*/ 0 h 220"/>
              <a:gd name="T8" fmla="*/ 47 w 93"/>
              <a:gd name="T9" fmla="*/ 0 h 220"/>
              <a:gd name="T10" fmla="*/ 24 w 93"/>
              <a:gd name="T11" fmla="*/ 14 h 220"/>
              <a:gd name="T12" fmla="*/ 8 w 93"/>
              <a:gd name="T13" fmla="*/ 43 h 220"/>
              <a:gd name="T14" fmla="*/ 0 w 93"/>
              <a:gd name="T15" fmla="*/ 71 h 220"/>
              <a:gd name="T16" fmla="*/ 0 w 93"/>
              <a:gd name="T17" fmla="*/ 109 h 220"/>
              <a:gd name="T18" fmla="*/ 0 w 93"/>
              <a:gd name="T19" fmla="*/ 109 h 220"/>
              <a:gd name="T20" fmla="*/ 0 w 93"/>
              <a:gd name="T21" fmla="*/ 148 h 220"/>
              <a:gd name="T22" fmla="*/ 8 w 93"/>
              <a:gd name="T23" fmla="*/ 176 h 220"/>
              <a:gd name="T24" fmla="*/ 23 w 93"/>
              <a:gd name="T25" fmla="*/ 206 h 220"/>
              <a:gd name="T26" fmla="*/ 47 w 93"/>
              <a:gd name="T27" fmla="*/ 220 h 220"/>
              <a:gd name="T28" fmla="*/ 63 w 93"/>
              <a:gd name="T29" fmla="*/ 220 h 220"/>
              <a:gd name="T30" fmla="*/ 93 w 93"/>
              <a:gd name="T31" fmla="*/ 112 h 220"/>
              <a:gd name="T32" fmla="*/ 92 w 93"/>
              <a:gd name="T33" fmla="*/ 112 h 220"/>
              <a:gd name="T34" fmla="*/ 92 w 93"/>
              <a:gd name="T35" fmla="*/ 11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3" h="220">
                <a:moveTo>
                  <a:pt x="92" y="111"/>
                </a:moveTo>
                <a:cubicBezTo>
                  <a:pt x="92" y="111"/>
                  <a:pt x="92" y="108"/>
                  <a:pt x="92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8"/>
                  <a:pt x="4" y="167"/>
                  <a:pt x="8" y="176"/>
                </a:cubicBezTo>
                <a:cubicBezTo>
                  <a:pt x="23" y="206"/>
                  <a:pt x="23" y="206"/>
                  <a:pt x="23" y="206"/>
                </a:cubicBezTo>
                <a:cubicBezTo>
                  <a:pt x="27" y="214"/>
                  <a:pt x="37" y="220"/>
                  <a:pt x="47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93" y="220"/>
                  <a:pt x="92" y="192"/>
                  <a:pt x="93" y="112"/>
                </a:cubicBezTo>
                <a:cubicBezTo>
                  <a:pt x="92" y="112"/>
                  <a:pt x="92" y="112"/>
                  <a:pt x="92" y="112"/>
                </a:cubicBezTo>
                <a:cubicBezTo>
                  <a:pt x="92" y="108"/>
                  <a:pt x="92" y="111"/>
                  <a:pt x="92" y="111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0" name="Freeform 9"/>
          <p:cNvSpPr/>
          <p:nvPr userDrawn="1"/>
        </p:nvSpPr>
        <p:spPr bwMode="auto">
          <a:xfrm>
            <a:off x="9736264" y="2582434"/>
            <a:ext cx="83677" cy="559117"/>
          </a:xfrm>
          <a:custGeom>
            <a:avLst/>
            <a:gdLst>
              <a:gd name="T0" fmla="*/ 33 w 33"/>
              <a:gd name="T1" fmla="*/ 108 h 220"/>
              <a:gd name="T2" fmla="*/ 3 w 33"/>
              <a:gd name="T3" fmla="*/ 0 h 220"/>
              <a:gd name="T4" fmla="*/ 0 w 33"/>
              <a:gd name="T5" fmla="*/ 0 h 220"/>
              <a:gd name="T6" fmla="*/ 0 w 33"/>
              <a:gd name="T7" fmla="*/ 220 h 220"/>
              <a:gd name="T8" fmla="*/ 3 w 33"/>
              <a:gd name="T9" fmla="*/ 220 h 220"/>
              <a:gd name="T10" fmla="*/ 33 w 33"/>
              <a:gd name="T11" fmla="*/ 112 h 220"/>
              <a:gd name="T12" fmla="*/ 32 w 33"/>
              <a:gd name="T13" fmla="*/ 112 h 220"/>
              <a:gd name="T14" fmla="*/ 32 w 33"/>
              <a:gd name="T15" fmla="*/ 111 h 220"/>
              <a:gd name="T16" fmla="*/ 32 w 33"/>
              <a:gd name="T17" fmla="*/ 108 h 220"/>
              <a:gd name="T18" fmla="*/ 33 w 33"/>
              <a:gd name="T19" fmla="*/ 10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" h="220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20"/>
                  <a:pt x="0" y="220"/>
                  <a:pt x="0" y="220"/>
                </a:cubicBezTo>
                <a:cubicBezTo>
                  <a:pt x="3" y="220"/>
                  <a:pt x="3" y="220"/>
                  <a:pt x="3" y="220"/>
                </a:cubicBezTo>
                <a:cubicBezTo>
                  <a:pt x="33" y="220"/>
                  <a:pt x="32" y="19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8"/>
                  <a:pt x="32" y="111"/>
                  <a:pt x="32" y="111"/>
                </a:cubicBezTo>
                <a:cubicBezTo>
                  <a:pt x="32" y="111"/>
                  <a:pt x="32" y="108"/>
                  <a:pt x="32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CF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Freeform 10"/>
          <p:cNvSpPr/>
          <p:nvPr userDrawn="1"/>
        </p:nvSpPr>
        <p:spPr bwMode="auto">
          <a:xfrm>
            <a:off x="9582855" y="2582434"/>
            <a:ext cx="237086" cy="277657"/>
          </a:xfrm>
          <a:custGeom>
            <a:avLst/>
            <a:gdLst>
              <a:gd name="T0" fmla="*/ 47 w 93"/>
              <a:gd name="T1" fmla="*/ 0 h 109"/>
              <a:gd name="T2" fmla="*/ 24 w 93"/>
              <a:gd name="T3" fmla="*/ 14 h 109"/>
              <a:gd name="T4" fmla="*/ 8 w 93"/>
              <a:gd name="T5" fmla="*/ 43 h 109"/>
              <a:gd name="T6" fmla="*/ 0 w 93"/>
              <a:gd name="T7" fmla="*/ 71 h 109"/>
              <a:gd name="T8" fmla="*/ 0 w 93"/>
              <a:gd name="T9" fmla="*/ 109 h 109"/>
              <a:gd name="T10" fmla="*/ 0 w 93"/>
              <a:gd name="T11" fmla="*/ 109 h 109"/>
              <a:gd name="T12" fmla="*/ 0 w 93"/>
              <a:gd name="T13" fmla="*/ 108 h 109"/>
              <a:gd name="T14" fmla="*/ 93 w 93"/>
              <a:gd name="T15" fmla="*/ 108 h 109"/>
              <a:gd name="T16" fmla="*/ 63 w 93"/>
              <a:gd name="T17" fmla="*/ 0 h 109"/>
              <a:gd name="T18" fmla="*/ 47 w 93"/>
              <a:gd name="T19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3" h="109">
                <a:moveTo>
                  <a:pt x="47" y="0"/>
                </a:moveTo>
                <a:cubicBezTo>
                  <a:pt x="37" y="0"/>
                  <a:pt x="28" y="5"/>
                  <a:pt x="24" y="14"/>
                </a:cubicBezTo>
                <a:cubicBezTo>
                  <a:pt x="8" y="43"/>
                  <a:pt x="8" y="43"/>
                  <a:pt x="8" y="43"/>
                </a:cubicBezTo>
                <a:cubicBezTo>
                  <a:pt x="4" y="52"/>
                  <a:pt x="0" y="61"/>
                  <a:pt x="0" y="7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8"/>
                  <a:pt x="0" y="108"/>
                  <a:pt x="0" y="108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2" y="28"/>
                  <a:pt x="93" y="0"/>
                  <a:pt x="63" y="0"/>
                </a:cubicBezTo>
                <a:lnTo>
                  <a:pt x="47" y="0"/>
                </a:ln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 userDrawn="1"/>
        </p:nvSpPr>
        <p:spPr bwMode="auto">
          <a:xfrm>
            <a:off x="9643711" y="3551063"/>
            <a:ext cx="72267" cy="851987"/>
          </a:xfrm>
          <a:custGeom>
            <a:avLst/>
            <a:gdLst>
              <a:gd name="T0" fmla="*/ 24 w 28"/>
              <a:gd name="T1" fmla="*/ 4 h 335"/>
              <a:gd name="T2" fmla="*/ 12 w 28"/>
              <a:gd name="T3" fmla="*/ 8 h 335"/>
              <a:gd name="T4" fmla="*/ 5 w 28"/>
              <a:gd name="T5" fmla="*/ 31 h 335"/>
              <a:gd name="T6" fmla="*/ 0 w 28"/>
              <a:gd name="T7" fmla="*/ 60 h 335"/>
              <a:gd name="T8" fmla="*/ 0 w 28"/>
              <a:gd name="T9" fmla="*/ 275 h 335"/>
              <a:gd name="T10" fmla="*/ 5 w 28"/>
              <a:gd name="T11" fmla="*/ 304 h 335"/>
              <a:gd name="T12" fmla="*/ 12 w 28"/>
              <a:gd name="T13" fmla="*/ 327 h 335"/>
              <a:gd name="T14" fmla="*/ 24 w 28"/>
              <a:gd name="T15" fmla="*/ 331 h 335"/>
              <a:gd name="T16" fmla="*/ 28 w 28"/>
              <a:gd name="T17" fmla="*/ 320 h 335"/>
              <a:gd name="T18" fmla="*/ 28 w 28"/>
              <a:gd name="T19" fmla="*/ 15 h 335"/>
              <a:gd name="T20" fmla="*/ 24 w 28"/>
              <a:gd name="T21" fmla="*/ 4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" h="335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285"/>
                  <a:pt x="2" y="294"/>
                  <a:pt x="5" y="304"/>
                </a:cubicBezTo>
                <a:cubicBezTo>
                  <a:pt x="12" y="327"/>
                  <a:pt x="12" y="327"/>
                  <a:pt x="12" y="327"/>
                </a:cubicBezTo>
                <a:cubicBezTo>
                  <a:pt x="13" y="333"/>
                  <a:pt x="19" y="335"/>
                  <a:pt x="24" y="331"/>
                </a:cubicBezTo>
                <a:cubicBezTo>
                  <a:pt x="27" y="329"/>
                  <a:pt x="28" y="325"/>
                  <a:pt x="28" y="320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 userDrawn="1"/>
        </p:nvSpPr>
        <p:spPr bwMode="auto">
          <a:xfrm>
            <a:off x="9736264" y="2582434"/>
            <a:ext cx="83677" cy="275121"/>
          </a:xfrm>
          <a:custGeom>
            <a:avLst/>
            <a:gdLst>
              <a:gd name="T0" fmla="*/ 33 w 33"/>
              <a:gd name="T1" fmla="*/ 108 h 108"/>
              <a:gd name="T2" fmla="*/ 3 w 33"/>
              <a:gd name="T3" fmla="*/ 0 h 108"/>
              <a:gd name="T4" fmla="*/ 0 w 33"/>
              <a:gd name="T5" fmla="*/ 0 h 108"/>
              <a:gd name="T6" fmla="*/ 0 w 33"/>
              <a:gd name="T7" fmla="*/ 108 h 108"/>
              <a:gd name="T8" fmla="*/ 33 w 33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108">
                <a:moveTo>
                  <a:pt x="33" y="108"/>
                </a:moveTo>
                <a:cubicBezTo>
                  <a:pt x="32" y="28"/>
                  <a:pt x="3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8"/>
                  <a:pt x="0" y="108"/>
                  <a:pt x="0" y="108"/>
                </a:cubicBezTo>
                <a:lnTo>
                  <a:pt x="33" y="108"/>
                </a:lnTo>
                <a:close/>
              </a:path>
            </a:pathLst>
          </a:custGeom>
          <a:solidFill>
            <a:srgbClr val="E2E4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 userDrawn="1"/>
        </p:nvSpPr>
        <p:spPr bwMode="auto">
          <a:xfrm>
            <a:off x="9643711" y="3551063"/>
            <a:ext cx="72267" cy="424726"/>
          </a:xfrm>
          <a:custGeom>
            <a:avLst/>
            <a:gdLst>
              <a:gd name="T0" fmla="*/ 24 w 28"/>
              <a:gd name="T1" fmla="*/ 4 h 167"/>
              <a:gd name="T2" fmla="*/ 12 w 28"/>
              <a:gd name="T3" fmla="*/ 8 h 167"/>
              <a:gd name="T4" fmla="*/ 5 w 28"/>
              <a:gd name="T5" fmla="*/ 31 h 167"/>
              <a:gd name="T6" fmla="*/ 0 w 28"/>
              <a:gd name="T7" fmla="*/ 60 h 167"/>
              <a:gd name="T8" fmla="*/ 0 w 28"/>
              <a:gd name="T9" fmla="*/ 167 h 167"/>
              <a:gd name="T10" fmla="*/ 28 w 28"/>
              <a:gd name="T11" fmla="*/ 167 h 167"/>
              <a:gd name="T12" fmla="*/ 28 w 28"/>
              <a:gd name="T13" fmla="*/ 15 h 167"/>
              <a:gd name="T14" fmla="*/ 24 w 28"/>
              <a:gd name="T15" fmla="*/ 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167">
                <a:moveTo>
                  <a:pt x="24" y="4"/>
                </a:moveTo>
                <a:cubicBezTo>
                  <a:pt x="19" y="0"/>
                  <a:pt x="13" y="2"/>
                  <a:pt x="12" y="8"/>
                </a:cubicBezTo>
                <a:cubicBezTo>
                  <a:pt x="5" y="31"/>
                  <a:pt x="5" y="31"/>
                  <a:pt x="5" y="31"/>
                </a:cubicBezTo>
                <a:cubicBezTo>
                  <a:pt x="2" y="41"/>
                  <a:pt x="0" y="50"/>
                  <a:pt x="0" y="60"/>
                </a:cubicBezTo>
                <a:cubicBezTo>
                  <a:pt x="0" y="167"/>
                  <a:pt x="0" y="167"/>
                  <a:pt x="0" y="167"/>
                </a:cubicBezTo>
                <a:cubicBezTo>
                  <a:pt x="28" y="167"/>
                  <a:pt x="28" y="167"/>
                  <a:pt x="28" y="167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0"/>
                  <a:pt x="27" y="6"/>
                  <a:pt x="24" y="4"/>
                </a:cubicBezTo>
                <a:close/>
              </a:path>
            </a:pathLst>
          </a:custGeom>
          <a:solidFill>
            <a:srgbClr val="F0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 userDrawn="1"/>
        </p:nvSpPr>
        <p:spPr bwMode="auto">
          <a:xfrm>
            <a:off x="6981250" y="1944712"/>
            <a:ext cx="2576248" cy="3042812"/>
          </a:xfrm>
          <a:custGeom>
            <a:avLst/>
            <a:gdLst>
              <a:gd name="T0" fmla="*/ 856 w 1011"/>
              <a:gd name="T1" fmla="*/ 1197 h 1197"/>
              <a:gd name="T2" fmla="*/ 156 w 1011"/>
              <a:gd name="T3" fmla="*/ 1197 h 1197"/>
              <a:gd name="T4" fmla="*/ 0 w 1011"/>
              <a:gd name="T5" fmla="*/ 1042 h 1197"/>
              <a:gd name="T6" fmla="*/ 0 w 1011"/>
              <a:gd name="T7" fmla="*/ 155 h 1197"/>
              <a:gd name="T8" fmla="*/ 156 w 1011"/>
              <a:gd name="T9" fmla="*/ 0 h 1197"/>
              <a:gd name="T10" fmla="*/ 856 w 1011"/>
              <a:gd name="T11" fmla="*/ 0 h 1197"/>
              <a:gd name="T12" fmla="*/ 1011 w 1011"/>
              <a:gd name="T13" fmla="*/ 155 h 1197"/>
              <a:gd name="T14" fmla="*/ 1011 w 1011"/>
              <a:gd name="T15" fmla="*/ 1042 h 1197"/>
              <a:gd name="T16" fmla="*/ 856 w 1011"/>
              <a:gd name="T17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1" h="1197">
                <a:moveTo>
                  <a:pt x="856" y="1197"/>
                </a:moveTo>
                <a:cubicBezTo>
                  <a:pt x="156" y="1197"/>
                  <a:pt x="156" y="1197"/>
                  <a:pt x="156" y="1197"/>
                </a:cubicBezTo>
                <a:cubicBezTo>
                  <a:pt x="70" y="1197"/>
                  <a:pt x="0" y="1128"/>
                  <a:pt x="0" y="104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0"/>
                  <a:pt x="70" y="0"/>
                  <a:pt x="156" y="0"/>
                </a:cubicBezTo>
                <a:cubicBezTo>
                  <a:pt x="856" y="0"/>
                  <a:pt x="856" y="0"/>
                  <a:pt x="856" y="0"/>
                </a:cubicBezTo>
                <a:cubicBezTo>
                  <a:pt x="942" y="0"/>
                  <a:pt x="1011" y="70"/>
                  <a:pt x="1011" y="155"/>
                </a:cubicBezTo>
                <a:cubicBezTo>
                  <a:pt x="1011" y="1042"/>
                  <a:pt x="1011" y="1042"/>
                  <a:pt x="1011" y="1042"/>
                </a:cubicBezTo>
                <a:cubicBezTo>
                  <a:pt x="1011" y="1128"/>
                  <a:pt x="942" y="1197"/>
                  <a:pt x="856" y="11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981250" y="1944712"/>
            <a:ext cx="2576248" cy="3042812"/>
          </a:xfrm>
          <a:prstGeom prst="roundRect">
            <a:avLst>
              <a:gd name="adj" fmla="val 15188"/>
            </a:avLst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3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400" y="0"/>
            <a:ext cx="40644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800" y="0"/>
            <a:ext cx="4063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- 6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4064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128000" y="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128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3429000"/>
            <a:ext cx="40640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2 Collag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- Text Righ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72069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830366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488663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6960" y="2515800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172069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830366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488663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9146960" y="4167046"/>
            <a:ext cx="1872972" cy="113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competitor</a:t>
            </a:r>
            <a:r>
              <a:rPr lang="fr-FR" dirty="0"/>
              <a:t> logo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nders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13649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303478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193307" y="1907253"/>
            <a:ext cx="1588275" cy="158827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fr-FR" dirty="0"/>
              <a:t>Picture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95500" y="2084199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134642" y="2149621"/>
            <a:ext cx="1961858" cy="1961858"/>
          </a:xfrm>
          <a:prstGeom prst="ellipse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660400"/>
            <a:ext cx="4481512" cy="701731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>
              <a:buNone/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goes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or.fr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39788" y="1600200"/>
            <a:ext cx="4413250" cy="193899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 err="1"/>
              <a:t>Proudly</a:t>
            </a:r>
            <a:r>
              <a:rPr lang="fr-FR" sz="4000" dirty="0"/>
              <a:t> made </a:t>
            </a:r>
            <a:br>
              <a:rPr lang="fr-FR" sz="4000" dirty="0"/>
            </a:br>
            <a:r>
              <a:rPr lang="fr-FR" sz="4000" dirty="0"/>
              <a:t>by</a:t>
            </a:r>
            <a:r>
              <a:rPr lang="fr-FR" sz="4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000" dirty="0">
                <a:solidFill>
                  <a:schemeClr val="bg1"/>
                </a:solidFill>
              </a:rPr>
              <a:t>Slidor.</a:t>
            </a:r>
            <a:endParaRPr lang="fr-FR" sz="4000" dirty="0">
              <a:solidFill>
                <a:schemeClr val="bg1"/>
              </a:solidFill>
            </a:endParaRPr>
          </a:p>
          <a:p>
            <a:r>
              <a:rPr lang="fr-FR" sz="4000" dirty="0" err="1"/>
              <a:t>With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Freeform 111"/>
          <p:cNvSpPr/>
          <p:nvPr userDrawn="1"/>
        </p:nvSpPr>
        <p:spPr bwMode="auto">
          <a:xfrm>
            <a:off x="2047875" y="2983070"/>
            <a:ext cx="468680" cy="410716"/>
          </a:xfrm>
          <a:custGeom>
            <a:avLst/>
            <a:gdLst>
              <a:gd name="T0" fmla="*/ 0 w 248"/>
              <a:gd name="T1" fmla="*/ 64 h 217"/>
              <a:gd name="T2" fmla="*/ 123 w 248"/>
              <a:gd name="T3" fmla="*/ 217 h 217"/>
              <a:gd name="T4" fmla="*/ 248 w 248"/>
              <a:gd name="T5" fmla="*/ 66 h 217"/>
              <a:gd name="T6" fmla="*/ 189 w 248"/>
              <a:gd name="T7" fmla="*/ 1 h 217"/>
              <a:gd name="T8" fmla="*/ 124 w 248"/>
              <a:gd name="T9" fmla="*/ 57 h 217"/>
              <a:gd name="T10" fmla="*/ 61 w 248"/>
              <a:gd name="T11" fmla="*/ 1 h 217"/>
              <a:gd name="T12" fmla="*/ 0 w 248"/>
              <a:gd name="T13" fmla="*/ 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8" h="217">
                <a:moveTo>
                  <a:pt x="0" y="64"/>
                </a:moveTo>
                <a:cubicBezTo>
                  <a:pt x="0" y="144"/>
                  <a:pt x="123" y="217"/>
                  <a:pt x="123" y="217"/>
                </a:cubicBezTo>
                <a:cubicBezTo>
                  <a:pt x="123" y="217"/>
                  <a:pt x="248" y="146"/>
                  <a:pt x="248" y="66"/>
                </a:cubicBezTo>
                <a:cubicBezTo>
                  <a:pt x="248" y="33"/>
                  <a:pt x="225" y="2"/>
                  <a:pt x="189" y="1"/>
                </a:cubicBezTo>
                <a:cubicBezTo>
                  <a:pt x="155" y="1"/>
                  <a:pt x="124" y="24"/>
                  <a:pt x="124" y="57"/>
                </a:cubicBezTo>
                <a:cubicBezTo>
                  <a:pt x="124" y="24"/>
                  <a:pt x="94" y="1"/>
                  <a:pt x="61" y="1"/>
                </a:cubicBezTo>
                <a:cubicBezTo>
                  <a:pt x="25" y="0"/>
                  <a:pt x="0" y="31"/>
                  <a:pt x="0" y="64"/>
                </a:cubicBezTo>
                <a:close/>
              </a:path>
            </a:pathLst>
          </a:custGeom>
          <a:noFill/>
          <a:ln w="28575" cap="flat">
            <a:solidFill>
              <a:srgbClr val="FE1359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5" y="6438900"/>
            <a:ext cx="1235204" cy="254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73363" y="2831306"/>
            <a:ext cx="2630487" cy="70788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FR" sz="4000" dirty="0"/>
              <a:t>from Paris.</a:t>
            </a:r>
          </a:p>
        </p:txBody>
      </p:sp>
      <p:sp>
        <p:nvSpPr>
          <p:cNvPr id="6" name="Rectangle 5">
            <a:hlinkClick r:id="rId3"/>
          </p:cNvPr>
          <p:cNvSpPr/>
          <p:nvPr userDrawn="1"/>
        </p:nvSpPr>
        <p:spPr>
          <a:xfrm>
            <a:off x="839788" y="4083862"/>
            <a:ext cx="3770312" cy="838200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pc="600" dirty="0">
                <a:solidFill>
                  <a:schemeClr val="tx1">
                    <a:lumMod val="60000"/>
                    <a:lumOff val="40000"/>
                  </a:schemeClr>
                </a:solidFill>
                <a:sym typeface="Wingdings" panose="05000000000000000000" charset="2"/>
              </a:rPr>
              <a:t>SAY HELLO</a:t>
            </a:r>
            <a:endParaRPr lang="fr-FR" spc="6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6535172" y="3836900"/>
            <a:ext cx="5656828" cy="3021100"/>
            <a:chOff x="5818189" y="1958042"/>
            <a:chExt cx="5656828" cy="3021100"/>
          </a:xfrm>
        </p:grpSpPr>
        <p:sp>
          <p:nvSpPr>
            <p:cNvPr id="8" name="Freeform 7"/>
            <p:cNvSpPr/>
            <p:nvPr/>
          </p:nvSpPr>
          <p:spPr bwMode="auto">
            <a:xfrm>
              <a:off x="8927532" y="2652277"/>
              <a:ext cx="673642" cy="267693"/>
            </a:xfrm>
            <a:custGeom>
              <a:avLst/>
              <a:gdLst>
                <a:gd name="T0" fmla="*/ 91 w 114"/>
                <a:gd name="T1" fmla="*/ 45 h 45"/>
                <a:gd name="T2" fmla="*/ 20 w 114"/>
                <a:gd name="T3" fmla="*/ 45 h 45"/>
                <a:gd name="T4" fmla="*/ 0 w 114"/>
                <a:gd name="T5" fmla="*/ 25 h 45"/>
                <a:gd name="T6" fmla="*/ 20 w 114"/>
                <a:gd name="T7" fmla="*/ 5 h 45"/>
                <a:gd name="T8" fmla="*/ 33 w 114"/>
                <a:gd name="T9" fmla="*/ 10 h 45"/>
                <a:gd name="T10" fmla="*/ 34 w 114"/>
                <a:gd name="T11" fmla="*/ 16 h 45"/>
                <a:gd name="T12" fmla="*/ 28 w 114"/>
                <a:gd name="T13" fmla="*/ 16 h 45"/>
                <a:gd name="T14" fmla="*/ 20 w 114"/>
                <a:gd name="T15" fmla="*/ 13 h 45"/>
                <a:gd name="T16" fmla="*/ 8 w 114"/>
                <a:gd name="T17" fmla="*/ 25 h 45"/>
                <a:gd name="T18" fmla="*/ 20 w 114"/>
                <a:gd name="T19" fmla="*/ 37 h 45"/>
                <a:gd name="T20" fmla="*/ 91 w 114"/>
                <a:gd name="T21" fmla="*/ 37 h 45"/>
                <a:gd name="T22" fmla="*/ 106 w 114"/>
                <a:gd name="T23" fmla="*/ 22 h 45"/>
                <a:gd name="T24" fmla="*/ 91 w 114"/>
                <a:gd name="T25" fmla="*/ 8 h 45"/>
                <a:gd name="T26" fmla="*/ 81 w 114"/>
                <a:gd name="T27" fmla="*/ 13 h 45"/>
                <a:gd name="T28" fmla="*/ 75 w 114"/>
                <a:gd name="T29" fmla="*/ 13 h 45"/>
                <a:gd name="T30" fmla="*/ 75 w 114"/>
                <a:gd name="T31" fmla="*/ 8 h 45"/>
                <a:gd name="T32" fmla="*/ 91 w 114"/>
                <a:gd name="T33" fmla="*/ 0 h 45"/>
                <a:gd name="T34" fmla="*/ 114 w 114"/>
                <a:gd name="T35" fmla="*/ 22 h 45"/>
                <a:gd name="T36" fmla="*/ 91 w 114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45">
                  <a:moveTo>
                    <a:pt x="91" y="45"/>
                  </a:moveTo>
                  <a:cubicBezTo>
                    <a:pt x="20" y="45"/>
                    <a:pt x="20" y="45"/>
                    <a:pt x="20" y="45"/>
                  </a:cubicBezTo>
                  <a:cubicBezTo>
                    <a:pt x="9" y="45"/>
                    <a:pt x="0" y="36"/>
                    <a:pt x="0" y="25"/>
                  </a:cubicBezTo>
                  <a:cubicBezTo>
                    <a:pt x="0" y="14"/>
                    <a:pt x="9" y="5"/>
                    <a:pt x="20" y="5"/>
                  </a:cubicBezTo>
                  <a:cubicBezTo>
                    <a:pt x="25" y="5"/>
                    <a:pt x="30" y="7"/>
                    <a:pt x="33" y="10"/>
                  </a:cubicBezTo>
                  <a:cubicBezTo>
                    <a:pt x="35" y="12"/>
                    <a:pt x="35" y="14"/>
                    <a:pt x="34" y="16"/>
                  </a:cubicBezTo>
                  <a:cubicBezTo>
                    <a:pt x="32" y="17"/>
                    <a:pt x="30" y="18"/>
                    <a:pt x="28" y="16"/>
                  </a:cubicBezTo>
                  <a:cubicBezTo>
                    <a:pt x="26" y="14"/>
                    <a:pt x="23" y="13"/>
                    <a:pt x="20" y="13"/>
                  </a:cubicBezTo>
                  <a:cubicBezTo>
                    <a:pt x="13" y="13"/>
                    <a:pt x="8" y="18"/>
                    <a:pt x="8" y="25"/>
                  </a:cubicBezTo>
                  <a:cubicBezTo>
                    <a:pt x="8" y="31"/>
                    <a:pt x="13" y="37"/>
                    <a:pt x="20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9" y="37"/>
                    <a:pt x="106" y="30"/>
                    <a:pt x="106" y="22"/>
                  </a:cubicBezTo>
                  <a:cubicBezTo>
                    <a:pt x="106" y="14"/>
                    <a:pt x="99" y="8"/>
                    <a:pt x="91" y="8"/>
                  </a:cubicBezTo>
                  <a:cubicBezTo>
                    <a:pt x="87" y="8"/>
                    <a:pt x="83" y="10"/>
                    <a:pt x="81" y="13"/>
                  </a:cubicBezTo>
                  <a:cubicBezTo>
                    <a:pt x="79" y="14"/>
                    <a:pt x="77" y="15"/>
                    <a:pt x="75" y="13"/>
                  </a:cubicBezTo>
                  <a:cubicBezTo>
                    <a:pt x="73" y="12"/>
                    <a:pt x="73" y="9"/>
                    <a:pt x="75" y="8"/>
                  </a:cubicBezTo>
                  <a:cubicBezTo>
                    <a:pt x="79" y="3"/>
                    <a:pt x="85" y="0"/>
                    <a:pt x="91" y="0"/>
                  </a:cubicBezTo>
                  <a:cubicBezTo>
                    <a:pt x="104" y="0"/>
                    <a:pt x="114" y="10"/>
                    <a:pt x="114" y="22"/>
                  </a:cubicBezTo>
                  <a:cubicBezTo>
                    <a:pt x="114" y="35"/>
                    <a:pt x="104" y="45"/>
                    <a:pt x="91" y="45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9168749" y="2516960"/>
              <a:ext cx="308875" cy="185326"/>
            </a:xfrm>
            <a:custGeom>
              <a:avLst/>
              <a:gdLst>
                <a:gd name="T0" fmla="*/ 48 w 52"/>
                <a:gd name="T1" fmla="*/ 31 h 31"/>
                <a:gd name="T2" fmla="*/ 48 w 52"/>
                <a:gd name="T3" fmla="*/ 31 h 31"/>
                <a:gd name="T4" fmla="*/ 44 w 52"/>
                <a:gd name="T5" fmla="*/ 27 h 31"/>
                <a:gd name="T6" fmla="*/ 44 w 52"/>
                <a:gd name="T7" fmla="*/ 26 h 31"/>
                <a:gd name="T8" fmla="*/ 26 w 52"/>
                <a:gd name="T9" fmla="*/ 8 h 31"/>
                <a:gd name="T10" fmla="*/ 8 w 52"/>
                <a:gd name="T11" fmla="*/ 23 h 31"/>
                <a:gd name="T12" fmla="*/ 3 w 52"/>
                <a:gd name="T13" fmla="*/ 26 h 31"/>
                <a:gd name="T14" fmla="*/ 0 w 52"/>
                <a:gd name="T15" fmla="*/ 21 h 31"/>
                <a:gd name="T16" fmla="*/ 26 w 52"/>
                <a:gd name="T17" fmla="*/ 0 h 31"/>
                <a:gd name="T18" fmla="*/ 52 w 52"/>
                <a:gd name="T19" fmla="*/ 26 h 31"/>
                <a:gd name="T20" fmla="*/ 52 w 52"/>
                <a:gd name="T21" fmla="*/ 27 h 31"/>
                <a:gd name="T22" fmla="*/ 48 w 52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" h="31">
                  <a:moveTo>
                    <a:pt x="48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45" y="31"/>
                    <a:pt x="44" y="29"/>
                    <a:pt x="44" y="27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16"/>
                    <a:pt x="36" y="8"/>
                    <a:pt x="26" y="8"/>
                  </a:cubicBezTo>
                  <a:cubicBezTo>
                    <a:pt x="17" y="8"/>
                    <a:pt x="10" y="14"/>
                    <a:pt x="8" y="23"/>
                  </a:cubicBezTo>
                  <a:cubicBezTo>
                    <a:pt x="8" y="25"/>
                    <a:pt x="6" y="26"/>
                    <a:pt x="3" y="26"/>
                  </a:cubicBezTo>
                  <a:cubicBezTo>
                    <a:pt x="1" y="25"/>
                    <a:pt x="0" y="23"/>
                    <a:pt x="0" y="21"/>
                  </a:cubicBezTo>
                  <a:cubicBezTo>
                    <a:pt x="3" y="9"/>
                    <a:pt x="13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0" y="31"/>
                    <a:pt x="48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033432" y="2552260"/>
              <a:ext cx="205917" cy="179443"/>
            </a:xfrm>
            <a:custGeom>
              <a:avLst/>
              <a:gdLst>
                <a:gd name="T0" fmla="*/ 5 w 35"/>
                <a:gd name="T1" fmla="*/ 30 h 30"/>
                <a:gd name="T2" fmla="*/ 2 w 35"/>
                <a:gd name="T3" fmla="*/ 28 h 30"/>
                <a:gd name="T4" fmla="*/ 0 w 35"/>
                <a:gd name="T5" fmla="*/ 20 h 30"/>
                <a:gd name="T6" fmla="*/ 20 w 35"/>
                <a:gd name="T7" fmla="*/ 0 h 30"/>
                <a:gd name="T8" fmla="*/ 33 w 35"/>
                <a:gd name="T9" fmla="*/ 5 h 30"/>
                <a:gd name="T10" fmla="*/ 33 w 35"/>
                <a:gd name="T11" fmla="*/ 11 h 30"/>
                <a:gd name="T12" fmla="*/ 28 w 35"/>
                <a:gd name="T13" fmla="*/ 11 h 30"/>
                <a:gd name="T14" fmla="*/ 20 w 35"/>
                <a:gd name="T15" fmla="*/ 8 h 30"/>
                <a:gd name="T16" fmla="*/ 8 w 35"/>
                <a:gd name="T17" fmla="*/ 20 h 30"/>
                <a:gd name="T18" fmla="*/ 9 w 35"/>
                <a:gd name="T19" fmla="*/ 25 h 30"/>
                <a:gd name="T20" fmla="*/ 7 w 35"/>
                <a:gd name="T21" fmla="*/ 30 h 30"/>
                <a:gd name="T22" fmla="*/ 5 w 35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0">
                  <a:moveTo>
                    <a:pt x="5" y="30"/>
                  </a:moveTo>
                  <a:cubicBezTo>
                    <a:pt x="4" y="30"/>
                    <a:pt x="2" y="29"/>
                    <a:pt x="2" y="28"/>
                  </a:cubicBezTo>
                  <a:cubicBezTo>
                    <a:pt x="1" y="25"/>
                    <a:pt x="0" y="23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5" y="0"/>
                    <a:pt x="29" y="2"/>
                    <a:pt x="33" y="5"/>
                  </a:cubicBezTo>
                  <a:cubicBezTo>
                    <a:pt x="35" y="7"/>
                    <a:pt x="35" y="9"/>
                    <a:pt x="33" y="11"/>
                  </a:cubicBezTo>
                  <a:cubicBezTo>
                    <a:pt x="32" y="13"/>
                    <a:pt x="29" y="13"/>
                    <a:pt x="28" y="11"/>
                  </a:cubicBezTo>
                  <a:cubicBezTo>
                    <a:pt x="26" y="10"/>
                    <a:pt x="24" y="8"/>
                    <a:pt x="20" y="8"/>
                  </a:cubicBezTo>
                  <a:cubicBezTo>
                    <a:pt x="13" y="8"/>
                    <a:pt x="8" y="14"/>
                    <a:pt x="8" y="20"/>
                  </a:cubicBezTo>
                  <a:cubicBezTo>
                    <a:pt x="8" y="22"/>
                    <a:pt x="8" y="23"/>
                    <a:pt x="9" y="25"/>
                  </a:cubicBezTo>
                  <a:cubicBezTo>
                    <a:pt x="10" y="27"/>
                    <a:pt x="9" y="29"/>
                    <a:pt x="7" y="30"/>
                  </a:cubicBezTo>
                  <a:cubicBezTo>
                    <a:pt x="6" y="30"/>
                    <a:pt x="6" y="30"/>
                    <a:pt x="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7965606" y="3102353"/>
              <a:ext cx="123550" cy="200034"/>
            </a:xfrm>
            <a:custGeom>
              <a:avLst/>
              <a:gdLst>
                <a:gd name="T0" fmla="*/ 4 w 21"/>
                <a:gd name="T1" fmla="*/ 34 h 34"/>
                <a:gd name="T2" fmla="*/ 0 w 21"/>
                <a:gd name="T3" fmla="*/ 30 h 34"/>
                <a:gd name="T4" fmla="*/ 4 w 21"/>
                <a:gd name="T5" fmla="*/ 26 h 34"/>
                <a:gd name="T6" fmla="*/ 13 w 21"/>
                <a:gd name="T7" fmla="*/ 17 h 34"/>
                <a:gd name="T8" fmla="*/ 4 w 21"/>
                <a:gd name="T9" fmla="*/ 8 h 34"/>
                <a:gd name="T10" fmla="*/ 0 w 21"/>
                <a:gd name="T11" fmla="*/ 4 h 34"/>
                <a:gd name="T12" fmla="*/ 4 w 21"/>
                <a:gd name="T13" fmla="*/ 0 h 34"/>
                <a:gd name="T14" fmla="*/ 21 w 21"/>
                <a:gd name="T15" fmla="*/ 17 h 34"/>
                <a:gd name="T16" fmla="*/ 4 w 21"/>
                <a:gd name="T1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34">
                  <a:moveTo>
                    <a:pt x="4" y="34"/>
                  </a:moveTo>
                  <a:cubicBezTo>
                    <a:pt x="1" y="34"/>
                    <a:pt x="0" y="33"/>
                    <a:pt x="0" y="30"/>
                  </a:cubicBezTo>
                  <a:cubicBezTo>
                    <a:pt x="0" y="28"/>
                    <a:pt x="1" y="26"/>
                    <a:pt x="4" y="26"/>
                  </a:cubicBezTo>
                  <a:cubicBezTo>
                    <a:pt x="9" y="26"/>
                    <a:pt x="13" y="22"/>
                    <a:pt x="13" y="17"/>
                  </a:cubicBezTo>
                  <a:cubicBezTo>
                    <a:pt x="13" y="12"/>
                    <a:pt x="9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3" y="0"/>
                    <a:pt x="21" y="8"/>
                    <a:pt x="21" y="17"/>
                  </a:cubicBezTo>
                  <a:cubicBezTo>
                    <a:pt x="21" y="27"/>
                    <a:pt x="13" y="34"/>
                    <a:pt x="4" y="3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7633198" y="3078820"/>
              <a:ext cx="455958" cy="223567"/>
            </a:xfrm>
            <a:custGeom>
              <a:avLst/>
              <a:gdLst>
                <a:gd name="T0" fmla="*/ 60 w 77"/>
                <a:gd name="T1" fmla="*/ 38 h 38"/>
                <a:gd name="T2" fmla="*/ 19 w 77"/>
                <a:gd name="T3" fmla="*/ 38 h 38"/>
                <a:gd name="T4" fmla="*/ 0 w 77"/>
                <a:gd name="T5" fmla="*/ 19 h 38"/>
                <a:gd name="T6" fmla="*/ 19 w 77"/>
                <a:gd name="T7" fmla="*/ 0 h 38"/>
                <a:gd name="T8" fmla="*/ 31 w 77"/>
                <a:gd name="T9" fmla="*/ 4 h 38"/>
                <a:gd name="T10" fmla="*/ 32 w 77"/>
                <a:gd name="T11" fmla="*/ 10 h 38"/>
                <a:gd name="T12" fmla="*/ 26 w 77"/>
                <a:gd name="T13" fmla="*/ 10 h 38"/>
                <a:gd name="T14" fmla="*/ 19 w 77"/>
                <a:gd name="T15" fmla="*/ 8 h 38"/>
                <a:gd name="T16" fmla="*/ 8 w 77"/>
                <a:gd name="T17" fmla="*/ 19 h 38"/>
                <a:gd name="T18" fmla="*/ 19 w 77"/>
                <a:gd name="T19" fmla="*/ 30 h 38"/>
                <a:gd name="T20" fmla="*/ 60 w 77"/>
                <a:gd name="T21" fmla="*/ 30 h 38"/>
                <a:gd name="T22" fmla="*/ 69 w 77"/>
                <a:gd name="T23" fmla="*/ 21 h 38"/>
                <a:gd name="T24" fmla="*/ 60 w 77"/>
                <a:gd name="T25" fmla="*/ 12 h 38"/>
                <a:gd name="T26" fmla="*/ 54 w 77"/>
                <a:gd name="T27" fmla="*/ 14 h 38"/>
                <a:gd name="T28" fmla="*/ 48 w 77"/>
                <a:gd name="T29" fmla="*/ 13 h 38"/>
                <a:gd name="T30" fmla="*/ 49 w 77"/>
                <a:gd name="T31" fmla="*/ 7 h 38"/>
                <a:gd name="T32" fmla="*/ 60 w 77"/>
                <a:gd name="T33" fmla="*/ 4 h 38"/>
                <a:gd name="T34" fmla="*/ 77 w 77"/>
                <a:gd name="T35" fmla="*/ 21 h 38"/>
                <a:gd name="T36" fmla="*/ 60 w 77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38">
                  <a:moveTo>
                    <a:pt x="60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8" y="38"/>
                    <a:pt x="0" y="30"/>
                    <a:pt x="0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23" y="0"/>
                    <a:pt x="28" y="1"/>
                    <a:pt x="31" y="4"/>
                  </a:cubicBezTo>
                  <a:cubicBezTo>
                    <a:pt x="33" y="5"/>
                    <a:pt x="33" y="8"/>
                    <a:pt x="32" y="10"/>
                  </a:cubicBezTo>
                  <a:cubicBezTo>
                    <a:pt x="30" y="11"/>
                    <a:pt x="28" y="12"/>
                    <a:pt x="26" y="10"/>
                  </a:cubicBezTo>
                  <a:cubicBezTo>
                    <a:pt x="24" y="9"/>
                    <a:pt x="22" y="8"/>
                    <a:pt x="19" y="8"/>
                  </a:cubicBezTo>
                  <a:cubicBezTo>
                    <a:pt x="13" y="8"/>
                    <a:pt x="8" y="13"/>
                    <a:pt x="8" y="19"/>
                  </a:cubicBezTo>
                  <a:cubicBezTo>
                    <a:pt x="8" y="25"/>
                    <a:pt x="13" y="30"/>
                    <a:pt x="19" y="3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65" y="30"/>
                    <a:pt x="69" y="26"/>
                    <a:pt x="69" y="21"/>
                  </a:cubicBezTo>
                  <a:cubicBezTo>
                    <a:pt x="69" y="16"/>
                    <a:pt x="65" y="12"/>
                    <a:pt x="60" y="12"/>
                  </a:cubicBezTo>
                  <a:cubicBezTo>
                    <a:pt x="57" y="12"/>
                    <a:pt x="56" y="13"/>
                    <a:pt x="54" y="14"/>
                  </a:cubicBezTo>
                  <a:cubicBezTo>
                    <a:pt x="52" y="15"/>
                    <a:pt x="50" y="15"/>
                    <a:pt x="48" y="13"/>
                  </a:cubicBezTo>
                  <a:cubicBezTo>
                    <a:pt x="47" y="11"/>
                    <a:pt x="47" y="9"/>
                    <a:pt x="49" y="7"/>
                  </a:cubicBezTo>
                  <a:cubicBezTo>
                    <a:pt x="52" y="5"/>
                    <a:pt x="56" y="4"/>
                    <a:pt x="60" y="4"/>
                  </a:cubicBezTo>
                  <a:cubicBezTo>
                    <a:pt x="69" y="4"/>
                    <a:pt x="77" y="12"/>
                    <a:pt x="77" y="21"/>
                  </a:cubicBezTo>
                  <a:cubicBezTo>
                    <a:pt x="77" y="31"/>
                    <a:pt x="69" y="38"/>
                    <a:pt x="60" y="38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7703798" y="2990570"/>
              <a:ext cx="285341" cy="158850"/>
            </a:xfrm>
            <a:custGeom>
              <a:avLst/>
              <a:gdLst>
                <a:gd name="T0" fmla="*/ 44 w 48"/>
                <a:gd name="T1" fmla="*/ 27 h 27"/>
                <a:gd name="T2" fmla="*/ 40 w 48"/>
                <a:gd name="T3" fmla="*/ 23 h 27"/>
                <a:gd name="T4" fmla="*/ 24 w 48"/>
                <a:gd name="T5" fmla="*/ 8 h 27"/>
                <a:gd name="T6" fmla="*/ 9 w 48"/>
                <a:gd name="T7" fmla="*/ 20 h 27"/>
                <a:gd name="T8" fmla="*/ 4 w 48"/>
                <a:gd name="T9" fmla="*/ 23 h 27"/>
                <a:gd name="T10" fmla="*/ 1 w 48"/>
                <a:gd name="T11" fmla="*/ 18 h 27"/>
                <a:gd name="T12" fmla="*/ 24 w 48"/>
                <a:gd name="T13" fmla="*/ 0 h 27"/>
                <a:gd name="T14" fmla="*/ 48 w 48"/>
                <a:gd name="T15" fmla="*/ 23 h 27"/>
                <a:gd name="T16" fmla="*/ 44 w 48"/>
                <a:gd name="T17" fmla="*/ 27 h 27"/>
                <a:gd name="T18" fmla="*/ 44 w 4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7">
                  <a:moveTo>
                    <a:pt x="44" y="27"/>
                  </a:moveTo>
                  <a:cubicBezTo>
                    <a:pt x="42" y="27"/>
                    <a:pt x="40" y="26"/>
                    <a:pt x="40" y="23"/>
                  </a:cubicBezTo>
                  <a:cubicBezTo>
                    <a:pt x="40" y="15"/>
                    <a:pt x="33" y="8"/>
                    <a:pt x="24" y="8"/>
                  </a:cubicBezTo>
                  <a:cubicBezTo>
                    <a:pt x="17" y="8"/>
                    <a:pt x="10" y="13"/>
                    <a:pt x="9" y="20"/>
                  </a:cubicBezTo>
                  <a:cubicBezTo>
                    <a:pt x="8" y="22"/>
                    <a:pt x="6" y="23"/>
                    <a:pt x="4" y="23"/>
                  </a:cubicBezTo>
                  <a:cubicBezTo>
                    <a:pt x="2" y="22"/>
                    <a:pt x="0" y="20"/>
                    <a:pt x="1" y="18"/>
                  </a:cubicBezTo>
                  <a:cubicBezTo>
                    <a:pt x="4" y="7"/>
                    <a:pt x="13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cubicBezTo>
                    <a:pt x="48" y="26"/>
                    <a:pt x="46" y="27"/>
                    <a:pt x="44" y="27"/>
                  </a:cubicBezTo>
                  <a:cubicBezTo>
                    <a:pt x="44" y="27"/>
                    <a:pt x="44" y="27"/>
                    <a:pt x="44" y="2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9139333" y="3881897"/>
              <a:ext cx="114724" cy="176500"/>
            </a:xfrm>
            <a:custGeom>
              <a:avLst/>
              <a:gdLst>
                <a:gd name="T0" fmla="*/ 15 w 19"/>
                <a:gd name="T1" fmla="*/ 30 h 30"/>
                <a:gd name="T2" fmla="*/ 0 w 19"/>
                <a:gd name="T3" fmla="*/ 15 h 30"/>
                <a:gd name="T4" fmla="*/ 15 w 19"/>
                <a:gd name="T5" fmla="*/ 0 h 30"/>
                <a:gd name="T6" fmla="*/ 19 w 19"/>
                <a:gd name="T7" fmla="*/ 4 h 30"/>
                <a:gd name="T8" fmla="*/ 15 w 19"/>
                <a:gd name="T9" fmla="*/ 8 h 30"/>
                <a:gd name="T10" fmla="*/ 8 w 19"/>
                <a:gd name="T11" fmla="*/ 15 h 30"/>
                <a:gd name="T12" fmla="*/ 15 w 19"/>
                <a:gd name="T13" fmla="*/ 22 h 30"/>
                <a:gd name="T14" fmla="*/ 19 w 19"/>
                <a:gd name="T15" fmla="*/ 26 h 30"/>
                <a:gd name="T16" fmla="*/ 15 w 19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0">
                  <a:moveTo>
                    <a:pt x="15" y="30"/>
                  </a:moveTo>
                  <a:cubicBezTo>
                    <a:pt x="7" y="30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9" y="2"/>
                    <a:pt x="19" y="4"/>
                  </a:cubicBezTo>
                  <a:cubicBezTo>
                    <a:pt x="19" y="6"/>
                    <a:pt x="17" y="8"/>
                    <a:pt x="15" y="8"/>
                  </a:cubicBezTo>
                  <a:cubicBezTo>
                    <a:pt x="11" y="8"/>
                    <a:pt x="8" y="11"/>
                    <a:pt x="8" y="15"/>
                  </a:cubicBezTo>
                  <a:cubicBezTo>
                    <a:pt x="8" y="19"/>
                    <a:pt x="11" y="22"/>
                    <a:pt x="15" y="22"/>
                  </a:cubicBezTo>
                  <a:cubicBezTo>
                    <a:pt x="17" y="22"/>
                    <a:pt x="19" y="23"/>
                    <a:pt x="19" y="26"/>
                  </a:cubicBezTo>
                  <a:cubicBezTo>
                    <a:pt x="19" y="28"/>
                    <a:pt x="17" y="30"/>
                    <a:pt x="15" y="3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9139333" y="3864247"/>
              <a:ext cx="379475" cy="194150"/>
            </a:xfrm>
            <a:custGeom>
              <a:avLst/>
              <a:gdLst>
                <a:gd name="T0" fmla="*/ 48 w 64"/>
                <a:gd name="T1" fmla="*/ 33 h 33"/>
                <a:gd name="T2" fmla="*/ 15 w 64"/>
                <a:gd name="T3" fmla="*/ 33 h 33"/>
                <a:gd name="T4" fmla="*/ 0 w 64"/>
                <a:gd name="T5" fmla="*/ 18 h 33"/>
                <a:gd name="T6" fmla="*/ 15 w 64"/>
                <a:gd name="T7" fmla="*/ 3 h 33"/>
                <a:gd name="T8" fmla="*/ 24 w 64"/>
                <a:gd name="T9" fmla="*/ 6 h 33"/>
                <a:gd name="T10" fmla="*/ 25 w 64"/>
                <a:gd name="T11" fmla="*/ 12 h 33"/>
                <a:gd name="T12" fmla="*/ 19 w 64"/>
                <a:gd name="T13" fmla="*/ 12 h 33"/>
                <a:gd name="T14" fmla="*/ 15 w 64"/>
                <a:gd name="T15" fmla="*/ 11 h 33"/>
                <a:gd name="T16" fmla="*/ 8 w 64"/>
                <a:gd name="T17" fmla="*/ 18 h 33"/>
                <a:gd name="T18" fmla="*/ 15 w 64"/>
                <a:gd name="T19" fmla="*/ 25 h 33"/>
                <a:gd name="T20" fmla="*/ 48 w 64"/>
                <a:gd name="T21" fmla="*/ 25 h 33"/>
                <a:gd name="T22" fmla="*/ 56 w 64"/>
                <a:gd name="T23" fmla="*/ 16 h 33"/>
                <a:gd name="T24" fmla="*/ 48 w 64"/>
                <a:gd name="T25" fmla="*/ 8 h 33"/>
                <a:gd name="T26" fmla="*/ 42 w 64"/>
                <a:gd name="T27" fmla="*/ 10 h 33"/>
                <a:gd name="T28" fmla="*/ 37 w 64"/>
                <a:gd name="T29" fmla="*/ 9 h 33"/>
                <a:gd name="T30" fmla="*/ 37 w 64"/>
                <a:gd name="T31" fmla="*/ 3 h 33"/>
                <a:gd name="T32" fmla="*/ 48 w 64"/>
                <a:gd name="T33" fmla="*/ 0 h 33"/>
                <a:gd name="T34" fmla="*/ 64 w 64"/>
                <a:gd name="T35" fmla="*/ 16 h 33"/>
                <a:gd name="T36" fmla="*/ 48 w 6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33">
                  <a:moveTo>
                    <a:pt x="48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7" y="33"/>
                    <a:pt x="0" y="26"/>
                    <a:pt x="0" y="18"/>
                  </a:cubicBezTo>
                  <a:cubicBezTo>
                    <a:pt x="0" y="10"/>
                    <a:pt x="7" y="3"/>
                    <a:pt x="15" y="3"/>
                  </a:cubicBezTo>
                  <a:cubicBezTo>
                    <a:pt x="18" y="3"/>
                    <a:pt x="21" y="4"/>
                    <a:pt x="24" y="6"/>
                  </a:cubicBezTo>
                  <a:cubicBezTo>
                    <a:pt x="26" y="7"/>
                    <a:pt x="26" y="10"/>
                    <a:pt x="25" y="12"/>
                  </a:cubicBezTo>
                  <a:cubicBezTo>
                    <a:pt x="23" y="13"/>
                    <a:pt x="21" y="14"/>
                    <a:pt x="19" y="12"/>
                  </a:cubicBezTo>
                  <a:cubicBezTo>
                    <a:pt x="18" y="12"/>
                    <a:pt x="16" y="11"/>
                    <a:pt x="15" y="11"/>
                  </a:cubicBezTo>
                  <a:cubicBezTo>
                    <a:pt x="11" y="11"/>
                    <a:pt x="8" y="14"/>
                    <a:pt x="8" y="18"/>
                  </a:cubicBezTo>
                  <a:cubicBezTo>
                    <a:pt x="8" y="22"/>
                    <a:pt x="11" y="25"/>
                    <a:pt x="15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2" y="25"/>
                    <a:pt x="56" y="21"/>
                    <a:pt x="56" y="16"/>
                  </a:cubicBezTo>
                  <a:cubicBezTo>
                    <a:pt x="56" y="12"/>
                    <a:pt x="52" y="8"/>
                    <a:pt x="48" y="8"/>
                  </a:cubicBezTo>
                  <a:cubicBezTo>
                    <a:pt x="46" y="8"/>
                    <a:pt x="44" y="8"/>
                    <a:pt x="42" y="10"/>
                  </a:cubicBezTo>
                  <a:cubicBezTo>
                    <a:pt x="41" y="11"/>
                    <a:pt x="38" y="11"/>
                    <a:pt x="37" y="9"/>
                  </a:cubicBezTo>
                  <a:cubicBezTo>
                    <a:pt x="35" y="7"/>
                    <a:pt x="36" y="5"/>
                    <a:pt x="37" y="3"/>
                  </a:cubicBezTo>
                  <a:cubicBezTo>
                    <a:pt x="40" y="1"/>
                    <a:pt x="44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3"/>
                    <a:pt x="48" y="3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9221700" y="3793647"/>
              <a:ext cx="238275" cy="135317"/>
            </a:xfrm>
            <a:custGeom>
              <a:avLst/>
              <a:gdLst>
                <a:gd name="T0" fmla="*/ 4 w 40"/>
                <a:gd name="T1" fmla="*/ 23 h 23"/>
                <a:gd name="T2" fmla="*/ 4 w 40"/>
                <a:gd name="T3" fmla="*/ 23 h 23"/>
                <a:gd name="T4" fmla="*/ 0 w 40"/>
                <a:gd name="T5" fmla="*/ 19 h 23"/>
                <a:gd name="T6" fmla="*/ 20 w 40"/>
                <a:gd name="T7" fmla="*/ 0 h 23"/>
                <a:gd name="T8" fmla="*/ 39 w 40"/>
                <a:gd name="T9" fmla="*/ 15 h 23"/>
                <a:gd name="T10" fmla="*/ 36 w 40"/>
                <a:gd name="T11" fmla="*/ 20 h 23"/>
                <a:gd name="T12" fmla="*/ 32 w 40"/>
                <a:gd name="T13" fmla="*/ 17 h 23"/>
                <a:gd name="T14" fmla="*/ 20 w 40"/>
                <a:gd name="T15" fmla="*/ 8 h 23"/>
                <a:gd name="T16" fmla="*/ 8 w 40"/>
                <a:gd name="T17" fmla="*/ 20 h 23"/>
                <a:gd name="T18" fmla="*/ 4 w 40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3">
                  <a:moveTo>
                    <a:pt x="4" y="23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1" y="23"/>
                    <a:pt x="0" y="22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9" y="0"/>
                    <a:pt x="37" y="6"/>
                    <a:pt x="39" y="15"/>
                  </a:cubicBezTo>
                  <a:cubicBezTo>
                    <a:pt x="40" y="17"/>
                    <a:pt x="39" y="19"/>
                    <a:pt x="36" y="20"/>
                  </a:cubicBezTo>
                  <a:cubicBezTo>
                    <a:pt x="34" y="20"/>
                    <a:pt x="32" y="19"/>
                    <a:pt x="32" y="17"/>
                  </a:cubicBezTo>
                  <a:cubicBezTo>
                    <a:pt x="30" y="11"/>
                    <a:pt x="25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ubicBezTo>
                    <a:pt x="8" y="22"/>
                    <a:pt x="6" y="23"/>
                    <a:pt x="4" y="2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5818189" y="1958042"/>
              <a:ext cx="5656828" cy="3021100"/>
            </a:xfrm>
            <a:custGeom>
              <a:avLst/>
              <a:gdLst>
                <a:gd name="T0" fmla="*/ 531 w 957"/>
                <a:gd name="T1" fmla="*/ 375 h 512"/>
                <a:gd name="T2" fmla="*/ 499 w 957"/>
                <a:gd name="T3" fmla="*/ 292 h 512"/>
                <a:gd name="T4" fmla="*/ 477 w 957"/>
                <a:gd name="T5" fmla="*/ 84 h 512"/>
                <a:gd name="T6" fmla="*/ 467 w 957"/>
                <a:gd name="T7" fmla="*/ 53 h 512"/>
                <a:gd name="T8" fmla="*/ 455 w 957"/>
                <a:gd name="T9" fmla="*/ 53 h 512"/>
                <a:gd name="T10" fmla="*/ 450 w 957"/>
                <a:gd name="T11" fmla="*/ 86 h 512"/>
                <a:gd name="T12" fmla="*/ 431 w 957"/>
                <a:gd name="T13" fmla="*/ 296 h 512"/>
                <a:gd name="T14" fmla="*/ 396 w 957"/>
                <a:gd name="T15" fmla="*/ 399 h 512"/>
                <a:gd name="T16" fmla="*/ 4 w 957"/>
                <a:gd name="T17" fmla="*/ 512 h 512"/>
                <a:gd name="T18" fmla="*/ 583 w 957"/>
                <a:gd name="T19" fmla="*/ 512 h 512"/>
                <a:gd name="T20" fmla="*/ 377 w 957"/>
                <a:gd name="T21" fmla="*/ 456 h 512"/>
                <a:gd name="T22" fmla="*/ 392 w 957"/>
                <a:gd name="T23" fmla="*/ 429 h 512"/>
                <a:gd name="T24" fmla="*/ 510 w 957"/>
                <a:gd name="T25" fmla="*/ 429 h 512"/>
                <a:gd name="T26" fmla="*/ 506 w 957"/>
                <a:gd name="T27" fmla="*/ 421 h 512"/>
                <a:gd name="T28" fmla="*/ 523 w 957"/>
                <a:gd name="T29" fmla="*/ 395 h 512"/>
                <a:gd name="T30" fmla="*/ 404 w 957"/>
                <a:gd name="T31" fmla="*/ 395 h 512"/>
                <a:gd name="T32" fmla="*/ 420 w 957"/>
                <a:gd name="T33" fmla="*/ 421 h 512"/>
                <a:gd name="T34" fmla="*/ 432 w 957"/>
                <a:gd name="T35" fmla="*/ 429 h 512"/>
                <a:gd name="T36" fmla="*/ 489 w 957"/>
                <a:gd name="T37" fmla="*/ 403 h 512"/>
                <a:gd name="T38" fmla="*/ 495 w 957"/>
                <a:gd name="T39" fmla="*/ 429 h 512"/>
                <a:gd name="T40" fmla="*/ 532 w 957"/>
                <a:gd name="T41" fmla="*/ 475 h 512"/>
                <a:gd name="T42" fmla="*/ 419 w 957"/>
                <a:gd name="T43" fmla="*/ 370 h 512"/>
                <a:gd name="T44" fmla="*/ 424 w 957"/>
                <a:gd name="T45" fmla="*/ 350 h 512"/>
                <a:gd name="T46" fmla="*/ 430 w 957"/>
                <a:gd name="T47" fmla="*/ 330 h 512"/>
                <a:gd name="T48" fmla="*/ 446 w 957"/>
                <a:gd name="T49" fmla="*/ 370 h 512"/>
                <a:gd name="T50" fmla="*/ 489 w 957"/>
                <a:gd name="T51" fmla="*/ 370 h 512"/>
                <a:gd name="T52" fmla="*/ 502 w 957"/>
                <a:gd name="T53" fmla="*/ 350 h 512"/>
                <a:gd name="T54" fmla="*/ 493 w 957"/>
                <a:gd name="T55" fmla="*/ 318 h 512"/>
                <a:gd name="T56" fmla="*/ 435 w 957"/>
                <a:gd name="T57" fmla="*/ 288 h 512"/>
                <a:gd name="T58" fmla="*/ 490 w 957"/>
                <a:gd name="T59" fmla="*/ 288 h 512"/>
                <a:gd name="T60" fmla="*/ 484 w 957"/>
                <a:gd name="T61" fmla="*/ 276 h 512"/>
                <a:gd name="T62" fmla="*/ 453 w 957"/>
                <a:gd name="T63" fmla="*/ 208 h 512"/>
                <a:gd name="T64" fmla="*/ 448 w 957"/>
                <a:gd name="T65" fmla="*/ 216 h 512"/>
                <a:gd name="T66" fmla="*/ 453 w 957"/>
                <a:gd name="T67" fmla="*/ 233 h 512"/>
                <a:gd name="T68" fmla="*/ 452 w 957"/>
                <a:gd name="T69" fmla="*/ 250 h 512"/>
                <a:gd name="T70" fmla="*/ 473 w 957"/>
                <a:gd name="T71" fmla="*/ 200 h 512"/>
                <a:gd name="T72" fmla="*/ 475 w 957"/>
                <a:gd name="T73" fmla="*/ 250 h 512"/>
                <a:gd name="T74" fmla="*/ 475 w 957"/>
                <a:gd name="T75" fmla="*/ 242 h 512"/>
                <a:gd name="T76" fmla="*/ 474 w 957"/>
                <a:gd name="T77" fmla="*/ 225 h 512"/>
                <a:gd name="T78" fmla="*/ 473 w 957"/>
                <a:gd name="T79" fmla="*/ 192 h 512"/>
                <a:gd name="T80" fmla="*/ 469 w 957"/>
                <a:gd name="T81" fmla="*/ 80 h 512"/>
                <a:gd name="T82" fmla="*/ 469 w 957"/>
                <a:gd name="T83" fmla="*/ 72 h 512"/>
                <a:gd name="T84" fmla="*/ 457 w 957"/>
                <a:gd name="T85" fmla="*/ 99 h 512"/>
                <a:gd name="T86" fmla="*/ 454 w 957"/>
                <a:gd name="T87" fmla="*/ 183 h 512"/>
                <a:gd name="T88" fmla="*/ 444 w 957"/>
                <a:gd name="T89" fmla="*/ 266 h 512"/>
                <a:gd name="T90" fmla="*/ 466 w 957"/>
                <a:gd name="T91" fmla="*/ 212 h 512"/>
                <a:gd name="T92" fmla="*/ 467 w 957"/>
                <a:gd name="T93" fmla="*/ 230 h 512"/>
                <a:gd name="T94" fmla="*/ 467 w 957"/>
                <a:gd name="T95" fmla="*/ 61 h 512"/>
                <a:gd name="T96" fmla="*/ 491 w 957"/>
                <a:gd name="T97" fmla="*/ 310 h 512"/>
                <a:gd name="T98" fmla="*/ 523 w 957"/>
                <a:gd name="T99" fmla="*/ 383 h 512"/>
                <a:gd name="T100" fmla="*/ 391 w 957"/>
                <a:gd name="T101" fmla="*/ 483 h 512"/>
                <a:gd name="T102" fmla="*/ 409 w 957"/>
                <a:gd name="T103" fmla="*/ 464 h 512"/>
                <a:gd name="T104" fmla="*/ 537 w 957"/>
                <a:gd name="T105" fmla="*/ 504 h 512"/>
                <a:gd name="T106" fmla="*/ 577 w 957"/>
                <a:gd name="T107" fmla="*/ 50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7" h="512">
                  <a:moveTo>
                    <a:pt x="953" y="504"/>
                  </a:moveTo>
                  <a:cubicBezTo>
                    <a:pt x="586" y="504"/>
                    <a:pt x="586" y="504"/>
                    <a:pt x="586" y="504"/>
                  </a:cubicBezTo>
                  <a:cubicBezTo>
                    <a:pt x="528" y="402"/>
                    <a:pt x="528" y="402"/>
                    <a:pt x="528" y="402"/>
                  </a:cubicBezTo>
                  <a:cubicBezTo>
                    <a:pt x="530" y="402"/>
                    <a:pt x="531" y="400"/>
                    <a:pt x="531" y="399"/>
                  </a:cubicBezTo>
                  <a:cubicBezTo>
                    <a:pt x="531" y="375"/>
                    <a:pt x="531" y="375"/>
                    <a:pt x="531" y="375"/>
                  </a:cubicBezTo>
                  <a:cubicBezTo>
                    <a:pt x="531" y="373"/>
                    <a:pt x="529" y="371"/>
                    <a:pt x="527" y="371"/>
                  </a:cubicBezTo>
                  <a:cubicBezTo>
                    <a:pt x="517" y="371"/>
                    <a:pt x="517" y="371"/>
                    <a:pt x="517" y="371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5" y="296"/>
                    <a:pt x="495" y="296"/>
                    <a:pt x="495" y="296"/>
                  </a:cubicBezTo>
                  <a:cubicBezTo>
                    <a:pt x="498" y="296"/>
                    <a:pt x="499" y="294"/>
                    <a:pt x="499" y="292"/>
                  </a:cubicBezTo>
                  <a:cubicBezTo>
                    <a:pt x="499" y="280"/>
                    <a:pt x="499" y="280"/>
                    <a:pt x="499" y="280"/>
                  </a:cubicBezTo>
                  <a:cubicBezTo>
                    <a:pt x="499" y="278"/>
                    <a:pt x="498" y="276"/>
                    <a:pt x="495" y="276"/>
                  </a:cubicBezTo>
                  <a:cubicBezTo>
                    <a:pt x="492" y="276"/>
                    <a:pt x="492" y="276"/>
                    <a:pt x="492" y="276"/>
                  </a:cubicBezTo>
                  <a:cubicBezTo>
                    <a:pt x="477" y="86"/>
                    <a:pt x="477" y="86"/>
                    <a:pt x="477" y="86"/>
                  </a:cubicBezTo>
                  <a:cubicBezTo>
                    <a:pt x="477" y="85"/>
                    <a:pt x="477" y="85"/>
                    <a:pt x="477" y="84"/>
                  </a:cubicBezTo>
                  <a:cubicBezTo>
                    <a:pt x="477" y="68"/>
                    <a:pt x="477" y="68"/>
                    <a:pt x="477" y="68"/>
                  </a:cubicBezTo>
                  <a:cubicBezTo>
                    <a:pt x="477" y="67"/>
                    <a:pt x="477" y="66"/>
                    <a:pt x="475" y="65"/>
                  </a:cubicBezTo>
                  <a:cubicBezTo>
                    <a:pt x="475" y="57"/>
                    <a:pt x="475" y="57"/>
                    <a:pt x="475" y="57"/>
                  </a:cubicBezTo>
                  <a:cubicBezTo>
                    <a:pt x="475" y="55"/>
                    <a:pt x="474" y="53"/>
                    <a:pt x="471" y="53"/>
                  </a:cubicBezTo>
                  <a:cubicBezTo>
                    <a:pt x="467" y="53"/>
                    <a:pt x="467" y="53"/>
                    <a:pt x="467" y="53"/>
                  </a:cubicBezTo>
                  <a:cubicBezTo>
                    <a:pt x="467" y="4"/>
                    <a:pt x="467" y="4"/>
                    <a:pt x="467" y="4"/>
                  </a:cubicBezTo>
                  <a:cubicBezTo>
                    <a:pt x="467" y="2"/>
                    <a:pt x="465" y="0"/>
                    <a:pt x="463" y="0"/>
                  </a:cubicBezTo>
                  <a:cubicBezTo>
                    <a:pt x="461" y="0"/>
                    <a:pt x="459" y="2"/>
                    <a:pt x="459" y="4"/>
                  </a:cubicBezTo>
                  <a:cubicBezTo>
                    <a:pt x="459" y="53"/>
                    <a:pt x="459" y="53"/>
                    <a:pt x="459" y="53"/>
                  </a:cubicBezTo>
                  <a:cubicBezTo>
                    <a:pt x="455" y="53"/>
                    <a:pt x="455" y="53"/>
                    <a:pt x="455" y="53"/>
                  </a:cubicBezTo>
                  <a:cubicBezTo>
                    <a:pt x="453" y="53"/>
                    <a:pt x="451" y="55"/>
                    <a:pt x="451" y="57"/>
                  </a:cubicBezTo>
                  <a:cubicBezTo>
                    <a:pt x="451" y="65"/>
                    <a:pt x="451" y="65"/>
                    <a:pt x="451" y="65"/>
                  </a:cubicBezTo>
                  <a:cubicBezTo>
                    <a:pt x="450" y="66"/>
                    <a:pt x="449" y="67"/>
                    <a:pt x="449" y="68"/>
                  </a:cubicBezTo>
                  <a:cubicBezTo>
                    <a:pt x="449" y="84"/>
                    <a:pt x="449" y="84"/>
                    <a:pt x="449" y="84"/>
                  </a:cubicBezTo>
                  <a:cubicBezTo>
                    <a:pt x="449" y="85"/>
                    <a:pt x="450" y="86"/>
                    <a:pt x="450" y="86"/>
                  </a:cubicBezTo>
                  <a:cubicBezTo>
                    <a:pt x="435" y="276"/>
                    <a:pt x="435" y="276"/>
                    <a:pt x="435" y="276"/>
                  </a:cubicBezTo>
                  <a:cubicBezTo>
                    <a:pt x="431" y="276"/>
                    <a:pt x="431" y="276"/>
                    <a:pt x="431" y="276"/>
                  </a:cubicBezTo>
                  <a:cubicBezTo>
                    <a:pt x="429" y="276"/>
                    <a:pt x="427" y="278"/>
                    <a:pt x="427" y="280"/>
                  </a:cubicBezTo>
                  <a:cubicBezTo>
                    <a:pt x="427" y="292"/>
                    <a:pt x="427" y="292"/>
                    <a:pt x="427" y="292"/>
                  </a:cubicBezTo>
                  <a:cubicBezTo>
                    <a:pt x="427" y="294"/>
                    <a:pt x="429" y="296"/>
                    <a:pt x="431" y="296"/>
                  </a:cubicBezTo>
                  <a:cubicBezTo>
                    <a:pt x="432" y="296"/>
                    <a:pt x="432" y="296"/>
                    <a:pt x="432" y="296"/>
                  </a:cubicBezTo>
                  <a:cubicBezTo>
                    <a:pt x="410" y="371"/>
                    <a:pt x="410" y="371"/>
                    <a:pt x="410" y="371"/>
                  </a:cubicBezTo>
                  <a:cubicBezTo>
                    <a:pt x="400" y="371"/>
                    <a:pt x="400" y="371"/>
                    <a:pt x="400" y="371"/>
                  </a:cubicBezTo>
                  <a:cubicBezTo>
                    <a:pt x="398" y="371"/>
                    <a:pt x="396" y="373"/>
                    <a:pt x="396" y="375"/>
                  </a:cubicBezTo>
                  <a:cubicBezTo>
                    <a:pt x="396" y="399"/>
                    <a:pt x="396" y="399"/>
                    <a:pt x="396" y="399"/>
                  </a:cubicBezTo>
                  <a:cubicBezTo>
                    <a:pt x="396" y="400"/>
                    <a:pt x="397" y="402"/>
                    <a:pt x="398" y="402"/>
                  </a:cubicBezTo>
                  <a:cubicBezTo>
                    <a:pt x="341" y="504"/>
                    <a:pt x="341" y="504"/>
                    <a:pt x="341" y="504"/>
                  </a:cubicBezTo>
                  <a:cubicBezTo>
                    <a:pt x="4" y="504"/>
                    <a:pt x="4" y="504"/>
                    <a:pt x="4" y="504"/>
                  </a:cubicBezTo>
                  <a:cubicBezTo>
                    <a:pt x="2" y="504"/>
                    <a:pt x="0" y="506"/>
                    <a:pt x="0" y="508"/>
                  </a:cubicBezTo>
                  <a:cubicBezTo>
                    <a:pt x="0" y="510"/>
                    <a:pt x="2" y="512"/>
                    <a:pt x="4" y="512"/>
                  </a:cubicBezTo>
                  <a:cubicBezTo>
                    <a:pt x="343" y="512"/>
                    <a:pt x="343" y="512"/>
                    <a:pt x="343" y="512"/>
                  </a:cubicBezTo>
                  <a:cubicBezTo>
                    <a:pt x="383" y="512"/>
                    <a:pt x="383" y="512"/>
                    <a:pt x="38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43" y="512"/>
                    <a:pt x="543" y="512"/>
                    <a:pt x="54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583" y="512"/>
                    <a:pt x="583" y="512"/>
                    <a:pt x="583" y="512"/>
                  </a:cubicBezTo>
                  <a:cubicBezTo>
                    <a:pt x="953" y="512"/>
                    <a:pt x="953" y="512"/>
                    <a:pt x="953" y="512"/>
                  </a:cubicBezTo>
                  <a:cubicBezTo>
                    <a:pt x="956" y="512"/>
                    <a:pt x="957" y="510"/>
                    <a:pt x="957" y="508"/>
                  </a:cubicBezTo>
                  <a:cubicBezTo>
                    <a:pt x="957" y="506"/>
                    <a:pt x="956" y="504"/>
                    <a:pt x="953" y="504"/>
                  </a:cubicBezTo>
                  <a:close/>
                  <a:moveTo>
                    <a:pt x="377" y="456"/>
                  </a:moveTo>
                  <a:cubicBezTo>
                    <a:pt x="404" y="456"/>
                    <a:pt x="404" y="456"/>
                    <a:pt x="404" y="456"/>
                  </a:cubicBezTo>
                  <a:cubicBezTo>
                    <a:pt x="395" y="475"/>
                    <a:pt x="395" y="475"/>
                    <a:pt x="395" y="475"/>
                  </a:cubicBezTo>
                  <a:cubicBezTo>
                    <a:pt x="367" y="475"/>
                    <a:pt x="367" y="475"/>
                    <a:pt x="367" y="475"/>
                  </a:cubicBezTo>
                  <a:lnTo>
                    <a:pt x="377" y="456"/>
                  </a:lnTo>
                  <a:close/>
                  <a:moveTo>
                    <a:pt x="392" y="429"/>
                  </a:moveTo>
                  <a:cubicBezTo>
                    <a:pt x="417" y="429"/>
                    <a:pt x="417" y="429"/>
                    <a:pt x="417" y="429"/>
                  </a:cubicBezTo>
                  <a:cubicBezTo>
                    <a:pt x="408" y="448"/>
                    <a:pt x="408" y="448"/>
                    <a:pt x="408" y="448"/>
                  </a:cubicBezTo>
                  <a:cubicBezTo>
                    <a:pt x="382" y="448"/>
                    <a:pt x="382" y="448"/>
                    <a:pt x="382" y="448"/>
                  </a:cubicBezTo>
                  <a:lnTo>
                    <a:pt x="392" y="429"/>
                  </a:lnTo>
                  <a:close/>
                  <a:moveTo>
                    <a:pt x="510" y="429"/>
                  </a:moveTo>
                  <a:cubicBezTo>
                    <a:pt x="534" y="429"/>
                    <a:pt x="534" y="429"/>
                    <a:pt x="534" y="429"/>
                  </a:cubicBezTo>
                  <a:cubicBezTo>
                    <a:pt x="545" y="448"/>
                    <a:pt x="545" y="448"/>
                    <a:pt x="545" y="448"/>
                  </a:cubicBezTo>
                  <a:cubicBezTo>
                    <a:pt x="519" y="448"/>
                    <a:pt x="519" y="448"/>
                    <a:pt x="519" y="448"/>
                  </a:cubicBezTo>
                  <a:lnTo>
                    <a:pt x="510" y="429"/>
                  </a:lnTo>
                  <a:close/>
                  <a:moveTo>
                    <a:pt x="506" y="421"/>
                  </a:moveTo>
                  <a:cubicBezTo>
                    <a:pt x="498" y="403"/>
                    <a:pt x="498" y="403"/>
                    <a:pt x="498" y="403"/>
                  </a:cubicBezTo>
                  <a:cubicBezTo>
                    <a:pt x="519" y="403"/>
                    <a:pt x="519" y="403"/>
                    <a:pt x="519" y="403"/>
                  </a:cubicBezTo>
                  <a:cubicBezTo>
                    <a:pt x="530" y="421"/>
                    <a:pt x="530" y="421"/>
                    <a:pt x="530" y="421"/>
                  </a:cubicBezTo>
                  <a:lnTo>
                    <a:pt x="506" y="421"/>
                  </a:lnTo>
                  <a:close/>
                  <a:moveTo>
                    <a:pt x="523" y="395"/>
                  </a:moveTo>
                  <a:cubicBezTo>
                    <a:pt x="522" y="395"/>
                    <a:pt x="522" y="395"/>
                    <a:pt x="52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35" y="395"/>
                    <a:pt x="435" y="395"/>
                    <a:pt x="435" y="395"/>
                  </a:cubicBezTo>
                  <a:cubicBezTo>
                    <a:pt x="405" y="395"/>
                    <a:pt x="405" y="395"/>
                    <a:pt x="405" y="395"/>
                  </a:cubicBezTo>
                  <a:cubicBezTo>
                    <a:pt x="404" y="395"/>
                    <a:pt x="404" y="395"/>
                    <a:pt x="404" y="395"/>
                  </a:cubicBezTo>
                  <a:cubicBezTo>
                    <a:pt x="404" y="391"/>
                    <a:pt x="404" y="391"/>
                    <a:pt x="404" y="391"/>
                  </a:cubicBezTo>
                  <a:cubicBezTo>
                    <a:pt x="523" y="391"/>
                    <a:pt x="523" y="391"/>
                    <a:pt x="523" y="391"/>
                  </a:cubicBezTo>
                  <a:lnTo>
                    <a:pt x="523" y="395"/>
                  </a:lnTo>
                  <a:close/>
                  <a:moveTo>
                    <a:pt x="429" y="403"/>
                  </a:moveTo>
                  <a:cubicBezTo>
                    <a:pt x="420" y="421"/>
                    <a:pt x="420" y="421"/>
                    <a:pt x="420" y="421"/>
                  </a:cubicBezTo>
                  <a:cubicBezTo>
                    <a:pt x="397" y="421"/>
                    <a:pt x="397" y="421"/>
                    <a:pt x="397" y="421"/>
                  </a:cubicBezTo>
                  <a:cubicBezTo>
                    <a:pt x="407" y="403"/>
                    <a:pt x="407" y="403"/>
                    <a:pt x="407" y="403"/>
                  </a:cubicBezTo>
                  <a:lnTo>
                    <a:pt x="429" y="403"/>
                  </a:lnTo>
                  <a:close/>
                  <a:moveTo>
                    <a:pt x="425" y="429"/>
                  </a:moveTo>
                  <a:cubicBezTo>
                    <a:pt x="432" y="429"/>
                    <a:pt x="432" y="429"/>
                    <a:pt x="432" y="429"/>
                  </a:cubicBezTo>
                  <a:cubicBezTo>
                    <a:pt x="429" y="431"/>
                    <a:pt x="425" y="433"/>
                    <a:pt x="422" y="436"/>
                  </a:cubicBezTo>
                  <a:lnTo>
                    <a:pt x="425" y="429"/>
                  </a:lnTo>
                  <a:close/>
                  <a:moveTo>
                    <a:pt x="429" y="421"/>
                  </a:moveTo>
                  <a:cubicBezTo>
                    <a:pt x="438" y="403"/>
                    <a:pt x="438" y="403"/>
                    <a:pt x="438" y="403"/>
                  </a:cubicBezTo>
                  <a:cubicBezTo>
                    <a:pt x="489" y="403"/>
                    <a:pt x="489" y="403"/>
                    <a:pt x="489" y="403"/>
                  </a:cubicBezTo>
                  <a:cubicBezTo>
                    <a:pt x="498" y="421"/>
                    <a:pt x="498" y="421"/>
                    <a:pt x="498" y="421"/>
                  </a:cubicBezTo>
                  <a:lnTo>
                    <a:pt x="429" y="421"/>
                  </a:lnTo>
                  <a:close/>
                  <a:moveTo>
                    <a:pt x="501" y="429"/>
                  </a:moveTo>
                  <a:cubicBezTo>
                    <a:pt x="504" y="435"/>
                    <a:pt x="504" y="435"/>
                    <a:pt x="504" y="435"/>
                  </a:cubicBezTo>
                  <a:cubicBezTo>
                    <a:pt x="502" y="433"/>
                    <a:pt x="499" y="431"/>
                    <a:pt x="495" y="429"/>
                  </a:cubicBezTo>
                  <a:lnTo>
                    <a:pt x="501" y="429"/>
                  </a:lnTo>
                  <a:close/>
                  <a:moveTo>
                    <a:pt x="523" y="456"/>
                  </a:moveTo>
                  <a:cubicBezTo>
                    <a:pt x="549" y="456"/>
                    <a:pt x="549" y="456"/>
                    <a:pt x="549" y="456"/>
                  </a:cubicBezTo>
                  <a:cubicBezTo>
                    <a:pt x="560" y="475"/>
                    <a:pt x="560" y="475"/>
                    <a:pt x="560" y="475"/>
                  </a:cubicBezTo>
                  <a:cubicBezTo>
                    <a:pt x="532" y="475"/>
                    <a:pt x="532" y="475"/>
                    <a:pt x="532" y="475"/>
                  </a:cubicBezTo>
                  <a:lnTo>
                    <a:pt x="523" y="456"/>
                  </a:lnTo>
                  <a:close/>
                  <a:moveTo>
                    <a:pt x="422" y="358"/>
                  </a:moveTo>
                  <a:cubicBezTo>
                    <a:pt x="440" y="358"/>
                    <a:pt x="440" y="358"/>
                    <a:pt x="440" y="358"/>
                  </a:cubicBezTo>
                  <a:cubicBezTo>
                    <a:pt x="438" y="370"/>
                    <a:pt x="438" y="370"/>
                    <a:pt x="438" y="370"/>
                  </a:cubicBezTo>
                  <a:cubicBezTo>
                    <a:pt x="419" y="370"/>
                    <a:pt x="419" y="370"/>
                    <a:pt x="419" y="370"/>
                  </a:cubicBezTo>
                  <a:lnTo>
                    <a:pt x="422" y="358"/>
                  </a:lnTo>
                  <a:close/>
                  <a:moveTo>
                    <a:pt x="428" y="338"/>
                  </a:moveTo>
                  <a:cubicBezTo>
                    <a:pt x="443" y="338"/>
                    <a:pt x="443" y="338"/>
                    <a:pt x="443" y="338"/>
                  </a:cubicBezTo>
                  <a:cubicBezTo>
                    <a:pt x="441" y="350"/>
                    <a:pt x="441" y="350"/>
                    <a:pt x="441" y="350"/>
                  </a:cubicBezTo>
                  <a:cubicBezTo>
                    <a:pt x="424" y="350"/>
                    <a:pt x="424" y="350"/>
                    <a:pt x="424" y="350"/>
                  </a:cubicBezTo>
                  <a:lnTo>
                    <a:pt x="428" y="338"/>
                  </a:lnTo>
                  <a:close/>
                  <a:moveTo>
                    <a:pt x="434" y="318"/>
                  </a:moveTo>
                  <a:cubicBezTo>
                    <a:pt x="446" y="318"/>
                    <a:pt x="446" y="318"/>
                    <a:pt x="446" y="318"/>
                  </a:cubicBezTo>
                  <a:cubicBezTo>
                    <a:pt x="444" y="330"/>
                    <a:pt x="444" y="330"/>
                    <a:pt x="444" y="330"/>
                  </a:cubicBezTo>
                  <a:cubicBezTo>
                    <a:pt x="430" y="330"/>
                    <a:pt x="430" y="330"/>
                    <a:pt x="430" y="330"/>
                  </a:cubicBezTo>
                  <a:lnTo>
                    <a:pt x="434" y="318"/>
                  </a:lnTo>
                  <a:close/>
                  <a:moveTo>
                    <a:pt x="454" y="318"/>
                  </a:moveTo>
                  <a:cubicBezTo>
                    <a:pt x="473" y="318"/>
                    <a:pt x="473" y="318"/>
                    <a:pt x="473" y="318"/>
                  </a:cubicBezTo>
                  <a:cubicBezTo>
                    <a:pt x="481" y="370"/>
                    <a:pt x="481" y="370"/>
                    <a:pt x="481" y="370"/>
                  </a:cubicBezTo>
                  <a:cubicBezTo>
                    <a:pt x="446" y="370"/>
                    <a:pt x="446" y="370"/>
                    <a:pt x="446" y="370"/>
                  </a:cubicBezTo>
                  <a:lnTo>
                    <a:pt x="454" y="318"/>
                  </a:lnTo>
                  <a:close/>
                  <a:moveTo>
                    <a:pt x="487" y="358"/>
                  </a:moveTo>
                  <a:cubicBezTo>
                    <a:pt x="505" y="358"/>
                    <a:pt x="505" y="358"/>
                    <a:pt x="505" y="358"/>
                  </a:cubicBezTo>
                  <a:cubicBezTo>
                    <a:pt x="508" y="370"/>
                    <a:pt x="508" y="370"/>
                    <a:pt x="508" y="370"/>
                  </a:cubicBezTo>
                  <a:cubicBezTo>
                    <a:pt x="489" y="370"/>
                    <a:pt x="489" y="370"/>
                    <a:pt x="489" y="370"/>
                  </a:cubicBezTo>
                  <a:lnTo>
                    <a:pt x="487" y="358"/>
                  </a:lnTo>
                  <a:close/>
                  <a:moveTo>
                    <a:pt x="486" y="350"/>
                  </a:moveTo>
                  <a:cubicBezTo>
                    <a:pt x="484" y="338"/>
                    <a:pt x="484" y="338"/>
                    <a:pt x="484" y="338"/>
                  </a:cubicBezTo>
                  <a:cubicBezTo>
                    <a:pt x="499" y="338"/>
                    <a:pt x="499" y="338"/>
                    <a:pt x="499" y="338"/>
                  </a:cubicBezTo>
                  <a:cubicBezTo>
                    <a:pt x="502" y="350"/>
                    <a:pt x="502" y="350"/>
                    <a:pt x="502" y="350"/>
                  </a:cubicBezTo>
                  <a:lnTo>
                    <a:pt x="486" y="350"/>
                  </a:lnTo>
                  <a:close/>
                  <a:moveTo>
                    <a:pt x="497" y="330"/>
                  </a:moveTo>
                  <a:cubicBezTo>
                    <a:pt x="483" y="330"/>
                    <a:pt x="483" y="330"/>
                    <a:pt x="483" y="330"/>
                  </a:cubicBezTo>
                  <a:cubicBezTo>
                    <a:pt x="481" y="318"/>
                    <a:pt x="481" y="318"/>
                    <a:pt x="481" y="318"/>
                  </a:cubicBezTo>
                  <a:cubicBezTo>
                    <a:pt x="493" y="318"/>
                    <a:pt x="493" y="318"/>
                    <a:pt x="493" y="318"/>
                  </a:cubicBezTo>
                  <a:lnTo>
                    <a:pt x="497" y="330"/>
                  </a:lnTo>
                  <a:close/>
                  <a:moveTo>
                    <a:pt x="490" y="288"/>
                  </a:moveTo>
                  <a:cubicBezTo>
                    <a:pt x="437" y="288"/>
                    <a:pt x="437" y="288"/>
                    <a:pt x="437" y="288"/>
                  </a:cubicBezTo>
                  <a:cubicBezTo>
                    <a:pt x="437" y="288"/>
                    <a:pt x="437" y="288"/>
                    <a:pt x="437" y="288"/>
                  </a:cubicBezTo>
                  <a:cubicBezTo>
                    <a:pt x="435" y="288"/>
                    <a:pt x="435" y="288"/>
                    <a:pt x="435" y="288"/>
                  </a:cubicBezTo>
                  <a:cubicBezTo>
                    <a:pt x="435" y="284"/>
                    <a:pt x="435" y="284"/>
                    <a:pt x="435" y="284"/>
                  </a:cubicBezTo>
                  <a:cubicBezTo>
                    <a:pt x="491" y="284"/>
                    <a:pt x="491" y="284"/>
                    <a:pt x="491" y="284"/>
                  </a:cubicBezTo>
                  <a:cubicBezTo>
                    <a:pt x="491" y="288"/>
                    <a:pt x="491" y="288"/>
                    <a:pt x="491" y="288"/>
                  </a:cubicBezTo>
                  <a:cubicBezTo>
                    <a:pt x="490" y="288"/>
                    <a:pt x="490" y="288"/>
                    <a:pt x="490" y="288"/>
                  </a:cubicBezTo>
                  <a:cubicBezTo>
                    <a:pt x="490" y="288"/>
                    <a:pt x="490" y="288"/>
                    <a:pt x="490" y="288"/>
                  </a:cubicBezTo>
                  <a:close/>
                  <a:moveTo>
                    <a:pt x="484" y="276"/>
                  </a:moveTo>
                  <a:cubicBezTo>
                    <a:pt x="476" y="276"/>
                    <a:pt x="476" y="276"/>
                    <a:pt x="476" y="276"/>
                  </a:cubicBezTo>
                  <a:cubicBezTo>
                    <a:pt x="476" y="266"/>
                    <a:pt x="476" y="266"/>
                    <a:pt x="476" y="266"/>
                  </a:cubicBezTo>
                  <a:cubicBezTo>
                    <a:pt x="483" y="266"/>
                    <a:pt x="483" y="266"/>
                    <a:pt x="483" y="266"/>
                  </a:cubicBezTo>
                  <a:lnTo>
                    <a:pt x="484" y="276"/>
                  </a:lnTo>
                  <a:close/>
                  <a:moveTo>
                    <a:pt x="453" y="208"/>
                  </a:moveTo>
                  <a:cubicBezTo>
                    <a:pt x="449" y="208"/>
                    <a:pt x="449" y="208"/>
                    <a:pt x="449" y="208"/>
                  </a:cubicBezTo>
                  <a:cubicBezTo>
                    <a:pt x="449" y="200"/>
                    <a:pt x="449" y="200"/>
                    <a:pt x="449" y="200"/>
                  </a:cubicBezTo>
                  <a:cubicBezTo>
                    <a:pt x="454" y="200"/>
                    <a:pt x="454" y="200"/>
                    <a:pt x="454" y="200"/>
                  </a:cubicBezTo>
                  <a:lnTo>
                    <a:pt x="453" y="208"/>
                  </a:lnTo>
                  <a:close/>
                  <a:moveTo>
                    <a:pt x="448" y="216"/>
                  </a:moveTo>
                  <a:cubicBezTo>
                    <a:pt x="453" y="216"/>
                    <a:pt x="453" y="216"/>
                    <a:pt x="453" y="216"/>
                  </a:cubicBezTo>
                  <a:cubicBezTo>
                    <a:pt x="453" y="225"/>
                    <a:pt x="453" y="225"/>
                    <a:pt x="453" y="225"/>
                  </a:cubicBezTo>
                  <a:cubicBezTo>
                    <a:pt x="447" y="225"/>
                    <a:pt x="447" y="225"/>
                    <a:pt x="447" y="225"/>
                  </a:cubicBezTo>
                  <a:lnTo>
                    <a:pt x="448" y="216"/>
                  </a:lnTo>
                  <a:close/>
                  <a:moveTo>
                    <a:pt x="453" y="233"/>
                  </a:moveTo>
                  <a:cubicBezTo>
                    <a:pt x="452" y="242"/>
                    <a:pt x="452" y="242"/>
                    <a:pt x="452" y="242"/>
                  </a:cubicBezTo>
                  <a:cubicBezTo>
                    <a:pt x="446" y="242"/>
                    <a:pt x="446" y="242"/>
                    <a:pt x="446" y="242"/>
                  </a:cubicBezTo>
                  <a:cubicBezTo>
                    <a:pt x="447" y="233"/>
                    <a:pt x="447" y="233"/>
                    <a:pt x="447" y="233"/>
                  </a:cubicBezTo>
                  <a:lnTo>
                    <a:pt x="453" y="233"/>
                  </a:lnTo>
                  <a:close/>
                  <a:moveTo>
                    <a:pt x="452" y="250"/>
                  </a:moveTo>
                  <a:cubicBezTo>
                    <a:pt x="452" y="258"/>
                    <a:pt x="452" y="258"/>
                    <a:pt x="452" y="258"/>
                  </a:cubicBezTo>
                  <a:cubicBezTo>
                    <a:pt x="445" y="258"/>
                    <a:pt x="445" y="258"/>
                    <a:pt x="445" y="258"/>
                  </a:cubicBezTo>
                  <a:cubicBezTo>
                    <a:pt x="445" y="250"/>
                    <a:pt x="445" y="250"/>
                    <a:pt x="445" y="250"/>
                  </a:cubicBezTo>
                  <a:lnTo>
                    <a:pt x="452" y="250"/>
                  </a:lnTo>
                  <a:close/>
                  <a:moveTo>
                    <a:pt x="473" y="200"/>
                  </a:moveTo>
                  <a:cubicBezTo>
                    <a:pt x="478" y="200"/>
                    <a:pt x="478" y="200"/>
                    <a:pt x="478" y="200"/>
                  </a:cubicBezTo>
                  <a:cubicBezTo>
                    <a:pt x="479" y="208"/>
                    <a:pt x="479" y="208"/>
                    <a:pt x="479" y="208"/>
                  </a:cubicBezTo>
                  <a:cubicBezTo>
                    <a:pt x="474" y="208"/>
                    <a:pt x="474" y="208"/>
                    <a:pt x="474" y="208"/>
                  </a:cubicBezTo>
                  <a:lnTo>
                    <a:pt x="473" y="200"/>
                  </a:lnTo>
                  <a:close/>
                  <a:moveTo>
                    <a:pt x="475" y="250"/>
                  </a:moveTo>
                  <a:cubicBezTo>
                    <a:pt x="482" y="250"/>
                    <a:pt x="482" y="250"/>
                    <a:pt x="482" y="250"/>
                  </a:cubicBezTo>
                  <a:cubicBezTo>
                    <a:pt x="483" y="258"/>
                    <a:pt x="483" y="258"/>
                    <a:pt x="483" y="258"/>
                  </a:cubicBezTo>
                  <a:cubicBezTo>
                    <a:pt x="476" y="258"/>
                    <a:pt x="476" y="258"/>
                    <a:pt x="476" y="258"/>
                  </a:cubicBezTo>
                  <a:lnTo>
                    <a:pt x="475" y="250"/>
                  </a:lnTo>
                  <a:close/>
                  <a:moveTo>
                    <a:pt x="475" y="242"/>
                  </a:moveTo>
                  <a:cubicBezTo>
                    <a:pt x="475" y="233"/>
                    <a:pt x="475" y="233"/>
                    <a:pt x="475" y="233"/>
                  </a:cubicBezTo>
                  <a:cubicBezTo>
                    <a:pt x="481" y="233"/>
                    <a:pt x="481" y="233"/>
                    <a:pt x="481" y="233"/>
                  </a:cubicBezTo>
                  <a:cubicBezTo>
                    <a:pt x="481" y="242"/>
                    <a:pt x="481" y="242"/>
                    <a:pt x="481" y="242"/>
                  </a:cubicBezTo>
                  <a:lnTo>
                    <a:pt x="475" y="242"/>
                  </a:lnTo>
                  <a:close/>
                  <a:moveTo>
                    <a:pt x="474" y="225"/>
                  </a:moveTo>
                  <a:cubicBezTo>
                    <a:pt x="474" y="216"/>
                    <a:pt x="474" y="216"/>
                    <a:pt x="474" y="216"/>
                  </a:cubicBezTo>
                  <a:cubicBezTo>
                    <a:pt x="479" y="216"/>
                    <a:pt x="479" y="216"/>
                    <a:pt x="479" y="216"/>
                  </a:cubicBezTo>
                  <a:cubicBezTo>
                    <a:pt x="480" y="225"/>
                    <a:pt x="480" y="225"/>
                    <a:pt x="480" y="225"/>
                  </a:cubicBezTo>
                  <a:lnTo>
                    <a:pt x="474" y="225"/>
                  </a:lnTo>
                  <a:close/>
                  <a:moveTo>
                    <a:pt x="473" y="192"/>
                  </a:moveTo>
                  <a:cubicBezTo>
                    <a:pt x="473" y="183"/>
                    <a:pt x="473" y="183"/>
                    <a:pt x="473" y="183"/>
                  </a:cubicBezTo>
                  <a:cubicBezTo>
                    <a:pt x="477" y="183"/>
                    <a:pt x="477" y="183"/>
                    <a:pt x="477" y="183"/>
                  </a:cubicBezTo>
                  <a:cubicBezTo>
                    <a:pt x="477" y="192"/>
                    <a:pt x="477" y="192"/>
                    <a:pt x="477" y="192"/>
                  </a:cubicBezTo>
                  <a:lnTo>
                    <a:pt x="473" y="192"/>
                  </a:lnTo>
                  <a:close/>
                  <a:moveTo>
                    <a:pt x="473" y="175"/>
                  </a:moveTo>
                  <a:cubicBezTo>
                    <a:pt x="470" y="99"/>
                    <a:pt x="470" y="99"/>
                    <a:pt x="470" y="99"/>
                  </a:cubicBezTo>
                  <a:cubicBezTo>
                    <a:pt x="476" y="175"/>
                    <a:pt x="476" y="175"/>
                    <a:pt x="476" y="175"/>
                  </a:cubicBezTo>
                  <a:lnTo>
                    <a:pt x="473" y="175"/>
                  </a:lnTo>
                  <a:close/>
                  <a:moveTo>
                    <a:pt x="469" y="80"/>
                  </a:moveTo>
                  <a:cubicBezTo>
                    <a:pt x="465" y="80"/>
                    <a:pt x="465" y="80"/>
                    <a:pt x="465" y="80"/>
                  </a:cubicBezTo>
                  <a:cubicBezTo>
                    <a:pt x="462" y="80"/>
                    <a:pt x="462" y="80"/>
                    <a:pt x="462" y="80"/>
                  </a:cubicBezTo>
                  <a:cubicBezTo>
                    <a:pt x="457" y="80"/>
                    <a:pt x="457" y="80"/>
                    <a:pt x="457" y="80"/>
                  </a:cubicBezTo>
                  <a:cubicBezTo>
                    <a:pt x="457" y="72"/>
                    <a:pt x="457" y="72"/>
                    <a:pt x="457" y="72"/>
                  </a:cubicBezTo>
                  <a:cubicBezTo>
                    <a:pt x="469" y="72"/>
                    <a:pt x="469" y="72"/>
                    <a:pt x="469" y="72"/>
                  </a:cubicBezTo>
                  <a:lnTo>
                    <a:pt x="469" y="80"/>
                  </a:lnTo>
                  <a:close/>
                  <a:moveTo>
                    <a:pt x="457" y="99"/>
                  </a:moveTo>
                  <a:cubicBezTo>
                    <a:pt x="455" y="175"/>
                    <a:pt x="455" y="175"/>
                    <a:pt x="455" y="175"/>
                  </a:cubicBezTo>
                  <a:cubicBezTo>
                    <a:pt x="451" y="175"/>
                    <a:pt x="451" y="175"/>
                    <a:pt x="451" y="175"/>
                  </a:cubicBezTo>
                  <a:lnTo>
                    <a:pt x="457" y="99"/>
                  </a:lnTo>
                  <a:close/>
                  <a:moveTo>
                    <a:pt x="454" y="183"/>
                  </a:moveTo>
                  <a:cubicBezTo>
                    <a:pt x="454" y="192"/>
                    <a:pt x="454" y="192"/>
                    <a:pt x="454" y="192"/>
                  </a:cubicBezTo>
                  <a:cubicBezTo>
                    <a:pt x="450" y="192"/>
                    <a:pt x="450" y="192"/>
                    <a:pt x="450" y="192"/>
                  </a:cubicBezTo>
                  <a:cubicBezTo>
                    <a:pt x="450" y="183"/>
                    <a:pt x="450" y="183"/>
                    <a:pt x="450" y="183"/>
                  </a:cubicBezTo>
                  <a:lnTo>
                    <a:pt x="454" y="183"/>
                  </a:lnTo>
                  <a:close/>
                  <a:moveTo>
                    <a:pt x="444" y="266"/>
                  </a:moveTo>
                  <a:cubicBezTo>
                    <a:pt x="451" y="266"/>
                    <a:pt x="451" y="266"/>
                    <a:pt x="451" y="266"/>
                  </a:cubicBezTo>
                  <a:cubicBezTo>
                    <a:pt x="451" y="276"/>
                    <a:pt x="451" y="276"/>
                    <a:pt x="451" y="276"/>
                  </a:cubicBezTo>
                  <a:cubicBezTo>
                    <a:pt x="443" y="276"/>
                    <a:pt x="443" y="276"/>
                    <a:pt x="443" y="276"/>
                  </a:cubicBezTo>
                  <a:lnTo>
                    <a:pt x="444" y="266"/>
                  </a:lnTo>
                  <a:close/>
                  <a:moveTo>
                    <a:pt x="464" y="147"/>
                  </a:moveTo>
                  <a:cubicBezTo>
                    <a:pt x="465" y="195"/>
                    <a:pt x="465" y="195"/>
                    <a:pt x="465" y="195"/>
                  </a:cubicBezTo>
                  <a:cubicBezTo>
                    <a:pt x="465" y="195"/>
                    <a:pt x="465" y="196"/>
                    <a:pt x="465" y="196"/>
                  </a:cubicBezTo>
                  <a:cubicBezTo>
                    <a:pt x="465" y="196"/>
                    <a:pt x="465" y="196"/>
                    <a:pt x="465" y="196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2"/>
                    <a:pt x="466" y="212"/>
                    <a:pt x="466" y="212"/>
                  </a:cubicBezTo>
                  <a:cubicBezTo>
                    <a:pt x="466" y="213"/>
                    <a:pt x="466" y="213"/>
                    <a:pt x="466" y="213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29"/>
                    <a:pt x="466" y="229"/>
                  </a:cubicBezTo>
                  <a:cubicBezTo>
                    <a:pt x="466" y="229"/>
                    <a:pt x="466" y="230"/>
                    <a:pt x="467" y="230"/>
                  </a:cubicBezTo>
                  <a:cubicBezTo>
                    <a:pt x="468" y="276"/>
                    <a:pt x="468" y="276"/>
                    <a:pt x="468" y="276"/>
                  </a:cubicBezTo>
                  <a:cubicBezTo>
                    <a:pt x="459" y="276"/>
                    <a:pt x="459" y="276"/>
                    <a:pt x="459" y="276"/>
                  </a:cubicBezTo>
                  <a:lnTo>
                    <a:pt x="464" y="147"/>
                  </a:lnTo>
                  <a:close/>
                  <a:moveTo>
                    <a:pt x="459" y="61"/>
                  </a:moveTo>
                  <a:cubicBezTo>
                    <a:pt x="467" y="61"/>
                    <a:pt x="467" y="61"/>
                    <a:pt x="467" y="61"/>
                  </a:cubicBezTo>
                  <a:cubicBezTo>
                    <a:pt x="467" y="64"/>
                    <a:pt x="467" y="64"/>
                    <a:pt x="467" y="64"/>
                  </a:cubicBezTo>
                  <a:cubicBezTo>
                    <a:pt x="459" y="64"/>
                    <a:pt x="459" y="64"/>
                    <a:pt x="459" y="64"/>
                  </a:cubicBezTo>
                  <a:lnTo>
                    <a:pt x="459" y="61"/>
                  </a:lnTo>
                  <a:close/>
                  <a:moveTo>
                    <a:pt x="487" y="296"/>
                  </a:moveTo>
                  <a:cubicBezTo>
                    <a:pt x="491" y="310"/>
                    <a:pt x="491" y="310"/>
                    <a:pt x="491" y="310"/>
                  </a:cubicBezTo>
                  <a:cubicBezTo>
                    <a:pt x="436" y="310"/>
                    <a:pt x="436" y="310"/>
                    <a:pt x="436" y="310"/>
                  </a:cubicBezTo>
                  <a:cubicBezTo>
                    <a:pt x="440" y="296"/>
                    <a:pt x="440" y="296"/>
                    <a:pt x="440" y="296"/>
                  </a:cubicBezTo>
                  <a:lnTo>
                    <a:pt x="487" y="296"/>
                  </a:lnTo>
                  <a:close/>
                  <a:moveTo>
                    <a:pt x="523" y="379"/>
                  </a:moveTo>
                  <a:cubicBezTo>
                    <a:pt x="523" y="383"/>
                    <a:pt x="523" y="383"/>
                    <a:pt x="523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79"/>
                    <a:pt x="404" y="379"/>
                    <a:pt x="404" y="379"/>
                  </a:cubicBezTo>
                  <a:lnTo>
                    <a:pt x="523" y="379"/>
                  </a:lnTo>
                  <a:close/>
                  <a:moveTo>
                    <a:pt x="362" y="483"/>
                  </a:moveTo>
                  <a:cubicBezTo>
                    <a:pt x="391" y="483"/>
                    <a:pt x="391" y="483"/>
                    <a:pt x="391" y="483"/>
                  </a:cubicBezTo>
                  <a:cubicBezTo>
                    <a:pt x="381" y="504"/>
                    <a:pt x="381" y="504"/>
                    <a:pt x="381" y="504"/>
                  </a:cubicBezTo>
                  <a:cubicBezTo>
                    <a:pt x="350" y="504"/>
                    <a:pt x="350" y="504"/>
                    <a:pt x="350" y="504"/>
                  </a:cubicBezTo>
                  <a:lnTo>
                    <a:pt x="362" y="483"/>
                  </a:lnTo>
                  <a:close/>
                  <a:moveTo>
                    <a:pt x="390" y="504"/>
                  </a:move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09" y="464"/>
                    <a:pt x="409" y="464"/>
                  </a:cubicBezTo>
                  <a:cubicBezTo>
                    <a:pt x="409" y="464"/>
                    <a:pt x="426" y="429"/>
                    <a:pt x="463" y="429"/>
                  </a:cubicBezTo>
                  <a:cubicBezTo>
                    <a:pt x="502" y="429"/>
                    <a:pt x="518" y="463"/>
                    <a:pt x="518" y="464"/>
                  </a:cubicBezTo>
                  <a:cubicBezTo>
                    <a:pt x="518" y="464"/>
                    <a:pt x="518" y="464"/>
                    <a:pt x="518" y="464"/>
                  </a:cubicBezTo>
                  <a:cubicBezTo>
                    <a:pt x="537" y="504"/>
                    <a:pt x="537" y="504"/>
                    <a:pt x="537" y="504"/>
                  </a:cubicBezTo>
                  <a:lnTo>
                    <a:pt x="390" y="504"/>
                  </a:lnTo>
                  <a:close/>
                  <a:moveTo>
                    <a:pt x="546" y="504"/>
                  </a:moveTo>
                  <a:cubicBezTo>
                    <a:pt x="536" y="483"/>
                    <a:pt x="536" y="483"/>
                    <a:pt x="536" y="483"/>
                  </a:cubicBezTo>
                  <a:cubicBezTo>
                    <a:pt x="565" y="483"/>
                    <a:pt x="565" y="483"/>
                    <a:pt x="565" y="483"/>
                  </a:cubicBezTo>
                  <a:cubicBezTo>
                    <a:pt x="577" y="504"/>
                    <a:pt x="577" y="504"/>
                    <a:pt x="577" y="504"/>
                  </a:cubicBezTo>
                  <a:lnTo>
                    <a:pt x="546" y="504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100012" y="6804000"/>
            <a:ext cx="12091987" cy="54000"/>
          </a:xfrm>
          <a:prstGeom prst="rect">
            <a:avLst/>
          </a:prstGeom>
          <a:solidFill>
            <a:srgbClr val="2B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sosceles Triangle 10"/>
          <p:cNvSpPr/>
          <p:nvPr userDrawn="1"/>
        </p:nvSpPr>
        <p:spPr>
          <a:xfrm>
            <a:off x="9420352" y="4468648"/>
            <a:ext cx="2771648" cy="2389352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sp>
        <p:nvSpPr>
          <p:cNvPr id="10" name="Isosceles Triangle 9"/>
          <p:cNvSpPr/>
          <p:nvPr userDrawn="1"/>
        </p:nvSpPr>
        <p:spPr>
          <a:xfrm>
            <a:off x="10188448" y="5130800"/>
            <a:ext cx="2003552" cy="1727200"/>
          </a:xfrm>
          <a:prstGeom prst="triangle">
            <a:avLst>
              <a:gd name="adj" fmla="val 100000"/>
            </a:avLst>
          </a:prstGeom>
          <a:solidFill>
            <a:schemeClr val="tx1">
              <a:lumMod val="65000"/>
              <a:lumOff val="35000"/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6 Plus and Tex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10301108" y="2201802"/>
            <a:ext cx="49393" cy="554717"/>
          </a:xfrm>
          <a:custGeom>
            <a:avLst/>
            <a:gdLst>
              <a:gd name="T0" fmla="*/ 0 w 11"/>
              <a:gd name="T1" fmla="*/ 4 h 126"/>
              <a:gd name="T2" fmla="*/ 0 w 11"/>
              <a:gd name="T3" fmla="*/ 123 h 126"/>
              <a:gd name="T4" fmla="*/ 3 w 11"/>
              <a:gd name="T5" fmla="*/ 126 h 126"/>
              <a:gd name="T6" fmla="*/ 8 w 11"/>
              <a:gd name="T7" fmla="*/ 126 h 126"/>
              <a:gd name="T8" fmla="*/ 11 w 11"/>
              <a:gd name="T9" fmla="*/ 123 h 126"/>
              <a:gd name="T10" fmla="*/ 11 w 11"/>
              <a:gd name="T11" fmla="*/ 4 h 126"/>
              <a:gd name="T12" fmla="*/ 8 w 11"/>
              <a:gd name="T13" fmla="*/ 0 h 126"/>
              <a:gd name="T14" fmla="*/ 3 w 11"/>
              <a:gd name="T15" fmla="*/ 0 h 126"/>
              <a:gd name="T16" fmla="*/ 0 w 11"/>
              <a:gd name="T17" fmla="*/ 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126">
                <a:moveTo>
                  <a:pt x="0" y="4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25"/>
                  <a:pt x="1" y="126"/>
                  <a:pt x="3" y="126"/>
                </a:cubicBezTo>
                <a:cubicBezTo>
                  <a:pt x="8" y="126"/>
                  <a:pt x="8" y="126"/>
                  <a:pt x="8" y="126"/>
                </a:cubicBezTo>
                <a:cubicBezTo>
                  <a:pt x="9" y="126"/>
                  <a:pt x="11" y="125"/>
                  <a:pt x="11" y="12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2"/>
                  <a:pt x="9" y="0"/>
                  <a:pt x="8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0263114" y="7684386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0263114" y="1111364"/>
            <a:ext cx="53192" cy="136780"/>
          </a:xfrm>
          <a:prstGeom prst="rect">
            <a:avLst/>
          </a:prstGeom>
          <a:solidFill>
            <a:srgbClr val="BC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6486474" y="549048"/>
            <a:ext cx="3829832" cy="7868629"/>
          </a:xfrm>
          <a:custGeom>
            <a:avLst/>
            <a:gdLst>
              <a:gd name="T0" fmla="*/ 738 w 868"/>
              <a:gd name="T1" fmla="*/ 0 h 1791"/>
              <a:gd name="T2" fmla="*/ 127 w 868"/>
              <a:gd name="T3" fmla="*/ 0 h 1791"/>
              <a:gd name="T4" fmla="*/ 0 w 868"/>
              <a:gd name="T5" fmla="*/ 128 h 1791"/>
              <a:gd name="T6" fmla="*/ 0 w 868"/>
              <a:gd name="T7" fmla="*/ 1664 h 1791"/>
              <a:gd name="T8" fmla="*/ 127 w 868"/>
              <a:gd name="T9" fmla="*/ 1791 h 1791"/>
              <a:gd name="T10" fmla="*/ 738 w 868"/>
              <a:gd name="T11" fmla="*/ 1791 h 1791"/>
              <a:gd name="T12" fmla="*/ 868 w 868"/>
              <a:gd name="T13" fmla="*/ 1664 h 1791"/>
              <a:gd name="T14" fmla="*/ 868 w 868"/>
              <a:gd name="T15" fmla="*/ 128 h 1791"/>
              <a:gd name="T16" fmla="*/ 738 w 868"/>
              <a:gd name="T17" fmla="*/ 0 h 1791"/>
              <a:gd name="T18" fmla="*/ 847 w 868"/>
              <a:gd name="T19" fmla="*/ 1654 h 1791"/>
              <a:gd name="T20" fmla="*/ 732 w 868"/>
              <a:gd name="T21" fmla="*/ 1769 h 1791"/>
              <a:gd name="T22" fmla="*/ 134 w 868"/>
              <a:gd name="T23" fmla="*/ 1769 h 1791"/>
              <a:gd name="T24" fmla="*/ 19 w 868"/>
              <a:gd name="T25" fmla="*/ 1654 h 1791"/>
              <a:gd name="T26" fmla="*/ 19 w 868"/>
              <a:gd name="T27" fmla="*/ 131 h 1791"/>
              <a:gd name="T28" fmla="*/ 134 w 868"/>
              <a:gd name="T29" fmla="*/ 16 h 1791"/>
              <a:gd name="T30" fmla="*/ 732 w 868"/>
              <a:gd name="T31" fmla="*/ 16 h 1791"/>
              <a:gd name="T32" fmla="*/ 847 w 868"/>
              <a:gd name="T33" fmla="*/ 131 h 1791"/>
              <a:gd name="T34" fmla="*/ 847 w 868"/>
              <a:gd name="T35" fmla="*/ 1654 h 1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68" h="1791">
                <a:moveTo>
                  <a:pt x="738" y="0"/>
                </a:moveTo>
                <a:cubicBezTo>
                  <a:pt x="127" y="0"/>
                  <a:pt x="127" y="0"/>
                  <a:pt x="127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1664"/>
                  <a:pt x="0" y="1664"/>
                  <a:pt x="0" y="1664"/>
                </a:cubicBezTo>
                <a:cubicBezTo>
                  <a:pt x="0" y="1734"/>
                  <a:pt x="57" y="1791"/>
                  <a:pt x="127" y="1791"/>
                </a:cubicBezTo>
                <a:cubicBezTo>
                  <a:pt x="738" y="1791"/>
                  <a:pt x="738" y="1791"/>
                  <a:pt x="738" y="1791"/>
                </a:cubicBezTo>
                <a:cubicBezTo>
                  <a:pt x="809" y="1791"/>
                  <a:pt x="866" y="1734"/>
                  <a:pt x="868" y="1664"/>
                </a:cubicBezTo>
                <a:cubicBezTo>
                  <a:pt x="868" y="128"/>
                  <a:pt x="868" y="128"/>
                  <a:pt x="868" y="128"/>
                </a:cubicBezTo>
                <a:cubicBezTo>
                  <a:pt x="866" y="57"/>
                  <a:pt x="809" y="0"/>
                  <a:pt x="738" y="0"/>
                </a:cubicBezTo>
                <a:close/>
                <a:moveTo>
                  <a:pt x="847" y="1654"/>
                </a:moveTo>
                <a:cubicBezTo>
                  <a:pt x="847" y="1718"/>
                  <a:pt x="796" y="1769"/>
                  <a:pt x="732" y="1769"/>
                </a:cubicBezTo>
                <a:cubicBezTo>
                  <a:pt x="134" y="1769"/>
                  <a:pt x="134" y="1769"/>
                  <a:pt x="134" y="1769"/>
                </a:cubicBezTo>
                <a:cubicBezTo>
                  <a:pt x="71" y="1769"/>
                  <a:pt x="19" y="1718"/>
                  <a:pt x="19" y="1654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9" y="68"/>
                  <a:pt x="71" y="16"/>
                  <a:pt x="134" y="16"/>
                </a:cubicBezTo>
                <a:cubicBezTo>
                  <a:pt x="732" y="16"/>
                  <a:pt x="732" y="16"/>
                  <a:pt x="732" y="16"/>
                </a:cubicBezTo>
                <a:cubicBezTo>
                  <a:pt x="796" y="16"/>
                  <a:pt x="847" y="68"/>
                  <a:pt x="847" y="131"/>
                </a:cubicBezTo>
                <a:lnTo>
                  <a:pt x="847" y="1654"/>
                </a:ln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7" name="Freeform 9"/>
          <p:cNvSpPr/>
          <p:nvPr/>
        </p:nvSpPr>
        <p:spPr bwMode="auto">
          <a:xfrm>
            <a:off x="6543466" y="602240"/>
            <a:ext cx="3719648" cy="7766044"/>
          </a:xfrm>
          <a:custGeom>
            <a:avLst/>
            <a:gdLst>
              <a:gd name="T0" fmla="*/ 718 w 843"/>
              <a:gd name="T1" fmla="*/ 1768 h 1768"/>
              <a:gd name="T2" fmla="*/ 120 w 843"/>
              <a:gd name="T3" fmla="*/ 1768 h 1768"/>
              <a:gd name="T4" fmla="*/ 0 w 843"/>
              <a:gd name="T5" fmla="*/ 1648 h 1768"/>
              <a:gd name="T6" fmla="*/ 0 w 843"/>
              <a:gd name="T7" fmla="*/ 120 h 1768"/>
              <a:gd name="T8" fmla="*/ 120 w 843"/>
              <a:gd name="T9" fmla="*/ 0 h 1768"/>
              <a:gd name="T10" fmla="*/ 718 w 843"/>
              <a:gd name="T11" fmla="*/ 0 h 1768"/>
              <a:gd name="T12" fmla="*/ 843 w 843"/>
              <a:gd name="T13" fmla="*/ 125 h 1768"/>
              <a:gd name="T14" fmla="*/ 843 w 843"/>
              <a:gd name="T15" fmla="*/ 1643 h 1768"/>
              <a:gd name="T16" fmla="*/ 718 w 843"/>
              <a:gd name="T17" fmla="*/ 1768 h 1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3" h="1768">
                <a:moveTo>
                  <a:pt x="718" y="1768"/>
                </a:moveTo>
                <a:cubicBezTo>
                  <a:pt x="120" y="1768"/>
                  <a:pt x="120" y="1768"/>
                  <a:pt x="120" y="1768"/>
                </a:cubicBezTo>
                <a:cubicBezTo>
                  <a:pt x="54" y="1768"/>
                  <a:pt x="0" y="1714"/>
                  <a:pt x="0" y="1648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54"/>
                  <a:pt x="54" y="0"/>
                  <a:pt x="120" y="0"/>
                </a:cubicBezTo>
                <a:cubicBezTo>
                  <a:pt x="718" y="0"/>
                  <a:pt x="718" y="0"/>
                  <a:pt x="718" y="0"/>
                </a:cubicBezTo>
                <a:cubicBezTo>
                  <a:pt x="787" y="0"/>
                  <a:pt x="843" y="56"/>
                  <a:pt x="843" y="125"/>
                </a:cubicBezTo>
                <a:cubicBezTo>
                  <a:pt x="843" y="1643"/>
                  <a:pt x="843" y="1643"/>
                  <a:pt x="843" y="1643"/>
                </a:cubicBezTo>
                <a:cubicBezTo>
                  <a:pt x="843" y="1712"/>
                  <a:pt x="787" y="1768"/>
                  <a:pt x="718" y="1768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703042" y="1517904"/>
            <a:ext cx="3400495" cy="59005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38" y="7581801"/>
            <a:ext cx="649703" cy="64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8127831" y="7631194"/>
            <a:ext cx="547119" cy="547118"/>
          </a:xfrm>
          <a:prstGeom prst="ellipse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8340599" y="761816"/>
            <a:ext cx="102585" cy="102585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>
            <a:off x="8089836" y="993582"/>
            <a:ext cx="615509" cy="83588"/>
          </a:xfrm>
          <a:custGeom>
            <a:avLst/>
            <a:gdLst>
              <a:gd name="T0" fmla="*/ 130 w 139"/>
              <a:gd name="T1" fmla="*/ 19 h 19"/>
              <a:gd name="T2" fmla="*/ 10 w 139"/>
              <a:gd name="T3" fmla="*/ 19 h 19"/>
              <a:gd name="T4" fmla="*/ 0 w 139"/>
              <a:gd name="T5" fmla="*/ 9 h 19"/>
              <a:gd name="T6" fmla="*/ 0 w 139"/>
              <a:gd name="T7" fmla="*/ 9 h 19"/>
              <a:gd name="T8" fmla="*/ 10 w 139"/>
              <a:gd name="T9" fmla="*/ 0 h 19"/>
              <a:gd name="T10" fmla="*/ 130 w 139"/>
              <a:gd name="T11" fmla="*/ 0 h 19"/>
              <a:gd name="T12" fmla="*/ 139 w 139"/>
              <a:gd name="T13" fmla="*/ 9 h 19"/>
              <a:gd name="T14" fmla="*/ 139 w 139"/>
              <a:gd name="T15" fmla="*/ 9 h 19"/>
              <a:gd name="T16" fmla="*/ 130 w 139"/>
              <a:gd name="T1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9">
                <a:moveTo>
                  <a:pt x="130" y="19"/>
                </a:moveTo>
                <a:cubicBezTo>
                  <a:pt x="10" y="19"/>
                  <a:pt x="10" y="19"/>
                  <a:pt x="10" y="19"/>
                </a:cubicBezTo>
                <a:cubicBezTo>
                  <a:pt x="5" y="19"/>
                  <a:pt x="0" y="15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5" y="0"/>
                  <a:pt x="10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5" y="0"/>
                  <a:pt x="139" y="4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39" y="15"/>
                  <a:pt x="135" y="19"/>
                  <a:pt x="130" y="19"/>
                </a:cubicBezTo>
                <a:close/>
              </a:path>
            </a:pathLst>
          </a:cu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3" name="Freeform 12"/>
          <p:cNvSpPr/>
          <p:nvPr/>
        </p:nvSpPr>
        <p:spPr bwMode="auto">
          <a:xfrm>
            <a:off x="6467477" y="1536901"/>
            <a:ext cx="56992" cy="338150"/>
          </a:xfrm>
          <a:custGeom>
            <a:avLst/>
            <a:gdLst>
              <a:gd name="T0" fmla="*/ 0 w 13"/>
              <a:gd name="T1" fmla="*/ 4 h 77"/>
              <a:gd name="T2" fmla="*/ 0 w 13"/>
              <a:gd name="T3" fmla="*/ 73 h 77"/>
              <a:gd name="T4" fmla="*/ 4 w 13"/>
              <a:gd name="T5" fmla="*/ 77 h 77"/>
              <a:gd name="T6" fmla="*/ 9 w 13"/>
              <a:gd name="T7" fmla="*/ 77 h 77"/>
              <a:gd name="T8" fmla="*/ 13 w 13"/>
              <a:gd name="T9" fmla="*/ 73 h 77"/>
              <a:gd name="T10" fmla="*/ 13 w 13"/>
              <a:gd name="T11" fmla="*/ 4 h 77"/>
              <a:gd name="T12" fmla="*/ 9 w 13"/>
              <a:gd name="T13" fmla="*/ 0 h 77"/>
              <a:gd name="T14" fmla="*/ 4 w 13"/>
              <a:gd name="T15" fmla="*/ 0 h 77"/>
              <a:gd name="T16" fmla="*/ 0 w 13"/>
              <a:gd name="T17" fmla="*/ 4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77">
                <a:moveTo>
                  <a:pt x="0" y="4"/>
                </a:moveTo>
                <a:cubicBezTo>
                  <a:pt x="0" y="73"/>
                  <a:pt x="0" y="73"/>
                  <a:pt x="0" y="73"/>
                </a:cubicBezTo>
                <a:cubicBezTo>
                  <a:pt x="0" y="75"/>
                  <a:pt x="2" y="77"/>
                  <a:pt x="4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7"/>
                  <a:pt x="13" y="75"/>
                  <a:pt x="13" y="73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4" name="Freeform 13"/>
          <p:cNvSpPr/>
          <p:nvPr/>
        </p:nvSpPr>
        <p:spPr bwMode="auto">
          <a:xfrm>
            <a:off x="6467477" y="2232197"/>
            <a:ext cx="56992" cy="577514"/>
          </a:xfrm>
          <a:custGeom>
            <a:avLst/>
            <a:gdLst>
              <a:gd name="T0" fmla="*/ 0 w 13"/>
              <a:gd name="T1" fmla="*/ 4 h 131"/>
              <a:gd name="T2" fmla="*/ 0 w 13"/>
              <a:gd name="T3" fmla="*/ 127 h 131"/>
              <a:gd name="T4" fmla="*/ 4 w 13"/>
              <a:gd name="T5" fmla="*/ 131 h 131"/>
              <a:gd name="T6" fmla="*/ 9 w 13"/>
              <a:gd name="T7" fmla="*/ 131 h 131"/>
              <a:gd name="T8" fmla="*/ 13 w 13"/>
              <a:gd name="T9" fmla="*/ 127 h 131"/>
              <a:gd name="T10" fmla="*/ 13 w 13"/>
              <a:gd name="T11" fmla="*/ 4 h 131"/>
              <a:gd name="T12" fmla="*/ 9 w 13"/>
              <a:gd name="T13" fmla="*/ 0 h 131"/>
              <a:gd name="T14" fmla="*/ 4 w 13"/>
              <a:gd name="T15" fmla="*/ 0 h 131"/>
              <a:gd name="T16" fmla="*/ 0 w 13"/>
              <a:gd name="T17" fmla="*/ 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1">
                <a:moveTo>
                  <a:pt x="0" y="4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1"/>
                  <a:pt x="4" y="131"/>
                </a:cubicBezTo>
                <a:cubicBezTo>
                  <a:pt x="9" y="131"/>
                  <a:pt x="9" y="131"/>
                  <a:pt x="9" y="131"/>
                </a:cubicBezTo>
                <a:cubicBezTo>
                  <a:pt x="11" y="131"/>
                  <a:pt x="13" y="129"/>
                  <a:pt x="13" y="127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2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5" name="Freeform 14"/>
          <p:cNvSpPr/>
          <p:nvPr/>
        </p:nvSpPr>
        <p:spPr bwMode="auto">
          <a:xfrm>
            <a:off x="6467477" y="2950291"/>
            <a:ext cx="56992" cy="569915"/>
          </a:xfrm>
          <a:custGeom>
            <a:avLst/>
            <a:gdLst>
              <a:gd name="T0" fmla="*/ 0 w 13"/>
              <a:gd name="T1" fmla="*/ 3 h 130"/>
              <a:gd name="T2" fmla="*/ 0 w 13"/>
              <a:gd name="T3" fmla="*/ 127 h 130"/>
              <a:gd name="T4" fmla="*/ 4 w 13"/>
              <a:gd name="T5" fmla="*/ 130 h 130"/>
              <a:gd name="T6" fmla="*/ 9 w 13"/>
              <a:gd name="T7" fmla="*/ 130 h 130"/>
              <a:gd name="T8" fmla="*/ 13 w 13"/>
              <a:gd name="T9" fmla="*/ 127 h 130"/>
              <a:gd name="T10" fmla="*/ 13 w 13"/>
              <a:gd name="T11" fmla="*/ 3 h 130"/>
              <a:gd name="T12" fmla="*/ 9 w 13"/>
              <a:gd name="T13" fmla="*/ 0 h 130"/>
              <a:gd name="T14" fmla="*/ 4 w 13"/>
              <a:gd name="T15" fmla="*/ 0 h 130"/>
              <a:gd name="T16" fmla="*/ 0 w 13"/>
              <a:gd name="T17" fmla="*/ 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130">
                <a:moveTo>
                  <a:pt x="0" y="3"/>
                </a:moveTo>
                <a:cubicBezTo>
                  <a:pt x="0" y="127"/>
                  <a:pt x="0" y="127"/>
                  <a:pt x="0" y="127"/>
                </a:cubicBezTo>
                <a:cubicBezTo>
                  <a:pt x="0" y="129"/>
                  <a:pt x="2" y="130"/>
                  <a:pt x="4" y="130"/>
                </a:cubicBezTo>
                <a:cubicBezTo>
                  <a:pt x="9" y="130"/>
                  <a:pt x="9" y="130"/>
                  <a:pt x="9" y="130"/>
                </a:cubicBezTo>
                <a:cubicBezTo>
                  <a:pt x="11" y="130"/>
                  <a:pt x="13" y="129"/>
                  <a:pt x="13" y="127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1"/>
                  <a:pt x="11" y="0"/>
                  <a:pt x="9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lose/>
              </a:path>
            </a:pathLst>
          </a:custGeom>
          <a:solidFill>
            <a:srgbClr val="F9E5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48647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263114" y="7718581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8647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63114" y="1145559"/>
            <a:ext cx="53192" cy="136780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740288" y="970785"/>
            <a:ext cx="140579" cy="140579"/>
          </a:xfrm>
          <a:prstGeom prst="ellipse">
            <a:avLst/>
          </a:prstGeom>
          <a:solidFill>
            <a:srgbClr val="3C3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6703041" y="1517904"/>
            <a:ext cx="3400495" cy="59005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hone 6 Plus - 3 mockups view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650015" y="731462"/>
            <a:ext cx="2662371" cy="5395077"/>
            <a:chOff x="6467477" y="549048"/>
            <a:chExt cx="3883024" cy="7868629"/>
          </a:xfrm>
        </p:grpSpPr>
        <p:sp>
          <p:nvSpPr>
            <p:cNvPr id="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0" name="Oval 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1" name="Freeform 1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2" name="Freeform 1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4" name="Freeform 1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6" name="Rectangle 1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8" name="Rectangle 1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19" name="Oval 1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20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811527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764815" y="731462"/>
            <a:ext cx="2662371" cy="5395077"/>
            <a:chOff x="6467477" y="549048"/>
            <a:chExt cx="3883024" cy="7868629"/>
          </a:xfrm>
        </p:grpSpPr>
        <p:sp>
          <p:nvSpPr>
            <p:cNvPr id="23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4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5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7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29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1" name="Oval 30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2" name="Freeform 31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3" name="Freeform 32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4" name="Freeform 33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5" name="Freeform 34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6" name="Rectangle 35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7" name="Rectangle 36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0" name="Oval 39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8879615" y="731462"/>
            <a:ext cx="2662371" cy="5395077"/>
            <a:chOff x="6467477" y="549048"/>
            <a:chExt cx="3883024" cy="7868629"/>
          </a:xfrm>
        </p:grpSpPr>
        <p:sp>
          <p:nvSpPr>
            <p:cNvPr id="42" name="Freeform 5"/>
            <p:cNvSpPr/>
            <p:nvPr userDrawn="1"/>
          </p:nvSpPr>
          <p:spPr bwMode="auto">
            <a:xfrm>
              <a:off x="10301108" y="2201802"/>
              <a:ext cx="49393" cy="554717"/>
            </a:xfrm>
            <a:custGeom>
              <a:avLst/>
              <a:gdLst>
                <a:gd name="T0" fmla="*/ 0 w 11"/>
                <a:gd name="T1" fmla="*/ 4 h 126"/>
                <a:gd name="T2" fmla="*/ 0 w 11"/>
                <a:gd name="T3" fmla="*/ 123 h 126"/>
                <a:gd name="T4" fmla="*/ 3 w 11"/>
                <a:gd name="T5" fmla="*/ 126 h 126"/>
                <a:gd name="T6" fmla="*/ 8 w 11"/>
                <a:gd name="T7" fmla="*/ 126 h 126"/>
                <a:gd name="T8" fmla="*/ 11 w 11"/>
                <a:gd name="T9" fmla="*/ 123 h 126"/>
                <a:gd name="T10" fmla="*/ 11 w 11"/>
                <a:gd name="T11" fmla="*/ 4 h 126"/>
                <a:gd name="T12" fmla="*/ 8 w 11"/>
                <a:gd name="T13" fmla="*/ 0 h 126"/>
                <a:gd name="T14" fmla="*/ 3 w 11"/>
                <a:gd name="T15" fmla="*/ 0 h 126"/>
                <a:gd name="T16" fmla="*/ 0 w 11"/>
                <a:gd name="T17" fmla="*/ 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26">
                  <a:moveTo>
                    <a:pt x="0" y="4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5"/>
                    <a:pt x="1" y="126"/>
                    <a:pt x="3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9" y="126"/>
                    <a:pt x="11" y="125"/>
                    <a:pt x="11" y="12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9" y="0"/>
                    <a:pt x="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3" name="Rectangle 6"/>
            <p:cNvSpPr>
              <a:spLocks noChangeArrowheads="1"/>
            </p:cNvSpPr>
            <p:nvPr userDrawn="1"/>
          </p:nvSpPr>
          <p:spPr bwMode="auto">
            <a:xfrm>
              <a:off x="10263114" y="7684386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4" name="Rectangle 7"/>
            <p:cNvSpPr>
              <a:spLocks noChangeArrowheads="1"/>
            </p:cNvSpPr>
            <p:nvPr userDrawn="1"/>
          </p:nvSpPr>
          <p:spPr bwMode="auto">
            <a:xfrm>
              <a:off x="10263114" y="1111364"/>
              <a:ext cx="53192" cy="136780"/>
            </a:xfrm>
            <a:prstGeom prst="rect">
              <a:avLst/>
            </a:prstGeom>
            <a:solidFill>
              <a:srgbClr val="BC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5" name="Freeform 8"/>
            <p:cNvSpPr>
              <a:spLocks noEditPoints="1"/>
            </p:cNvSpPr>
            <p:nvPr userDrawn="1"/>
          </p:nvSpPr>
          <p:spPr bwMode="auto">
            <a:xfrm>
              <a:off x="6486474" y="549048"/>
              <a:ext cx="3829832" cy="7868629"/>
            </a:xfrm>
            <a:custGeom>
              <a:avLst/>
              <a:gdLst>
                <a:gd name="T0" fmla="*/ 738 w 868"/>
                <a:gd name="T1" fmla="*/ 0 h 1791"/>
                <a:gd name="T2" fmla="*/ 127 w 868"/>
                <a:gd name="T3" fmla="*/ 0 h 1791"/>
                <a:gd name="T4" fmla="*/ 0 w 868"/>
                <a:gd name="T5" fmla="*/ 128 h 1791"/>
                <a:gd name="T6" fmla="*/ 0 w 868"/>
                <a:gd name="T7" fmla="*/ 1664 h 1791"/>
                <a:gd name="T8" fmla="*/ 127 w 868"/>
                <a:gd name="T9" fmla="*/ 1791 h 1791"/>
                <a:gd name="T10" fmla="*/ 738 w 868"/>
                <a:gd name="T11" fmla="*/ 1791 h 1791"/>
                <a:gd name="T12" fmla="*/ 868 w 868"/>
                <a:gd name="T13" fmla="*/ 1664 h 1791"/>
                <a:gd name="T14" fmla="*/ 868 w 868"/>
                <a:gd name="T15" fmla="*/ 128 h 1791"/>
                <a:gd name="T16" fmla="*/ 738 w 868"/>
                <a:gd name="T17" fmla="*/ 0 h 1791"/>
                <a:gd name="T18" fmla="*/ 847 w 868"/>
                <a:gd name="T19" fmla="*/ 1654 h 1791"/>
                <a:gd name="T20" fmla="*/ 732 w 868"/>
                <a:gd name="T21" fmla="*/ 1769 h 1791"/>
                <a:gd name="T22" fmla="*/ 134 w 868"/>
                <a:gd name="T23" fmla="*/ 1769 h 1791"/>
                <a:gd name="T24" fmla="*/ 19 w 868"/>
                <a:gd name="T25" fmla="*/ 1654 h 1791"/>
                <a:gd name="T26" fmla="*/ 19 w 868"/>
                <a:gd name="T27" fmla="*/ 131 h 1791"/>
                <a:gd name="T28" fmla="*/ 134 w 868"/>
                <a:gd name="T29" fmla="*/ 16 h 1791"/>
                <a:gd name="T30" fmla="*/ 732 w 868"/>
                <a:gd name="T31" fmla="*/ 16 h 1791"/>
                <a:gd name="T32" fmla="*/ 847 w 868"/>
                <a:gd name="T33" fmla="*/ 131 h 1791"/>
                <a:gd name="T34" fmla="*/ 847 w 868"/>
                <a:gd name="T35" fmla="*/ 1654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8" h="1791">
                  <a:moveTo>
                    <a:pt x="73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57" y="0"/>
                    <a:pt x="0" y="57"/>
                    <a:pt x="0" y="128"/>
                  </a:cubicBezTo>
                  <a:cubicBezTo>
                    <a:pt x="0" y="1664"/>
                    <a:pt x="0" y="1664"/>
                    <a:pt x="0" y="1664"/>
                  </a:cubicBezTo>
                  <a:cubicBezTo>
                    <a:pt x="0" y="1734"/>
                    <a:pt x="57" y="1791"/>
                    <a:pt x="127" y="1791"/>
                  </a:cubicBezTo>
                  <a:cubicBezTo>
                    <a:pt x="738" y="1791"/>
                    <a:pt x="738" y="1791"/>
                    <a:pt x="738" y="1791"/>
                  </a:cubicBezTo>
                  <a:cubicBezTo>
                    <a:pt x="809" y="1791"/>
                    <a:pt x="866" y="1734"/>
                    <a:pt x="868" y="1664"/>
                  </a:cubicBezTo>
                  <a:cubicBezTo>
                    <a:pt x="868" y="128"/>
                    <a:pt x="868" y="128"/>
                    <a:pt x="868" y="128"/>
                  </a:cubicBezTo>
                  <a:cubicBezTo>
                    <a:pt x="866" y="57"/>
                    <a:pt x="809" y="0"/>
                    <a:pt x="738" y="0"/>
                  </a:cubicBezTo>
                  <a:close/>
                  <a:moveTo>
                    <a:pt x="847" y="1654"/>
                  </a:moveTo>
                  <a:cubicBezTo>
                    <a:pt x="847" y="1718"/>
                    <a:pt x="796" y="1769"/>
                    <a:pt x="732" y="1769"/>
                  </a:cubicBezTo>
                  <a:cubicBezTo>
                    <a:pt x="134" y="1769"/>
                    <a:pt x="134" y="1769"/>
                    <a:pt x="134" y="1769"/>
                  </a:cubicBezTo>
                  <a:cubicBezTo>
                    <a:pt x="71" y="1769"/>
                    <a:pt x="19" y="1718"/>
                    <a:pt x="19" y="1654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68"/>
                    <a:pt x="71" y="16"/>
                    <a:pt x="134" y="16"/>
                  </a:cubicBezTo>
                  <a:cubicBezTo>
                    <a:pt x="732" y="16"/>
                    <a:pt x="732" y="16"/>
                    <a:pt x="732" y="16"/>
                  </a:cubicBezTo>
                  <a:cubicBezTo>
                    <a:pt x="796" y="16"/>
                    <a:pt x="847" y="68"/>
                    <a:pt x="847" y="131"/>
                  </a:cubicBezTo>
                  <a:lnTo>
                    <a:pt x="847" y="1654"/>
                  </a:ln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6" name="Freeform 9"/>
            <p:cNvSpPr/>
            <p:nvPr userDrawn="1"/>
          </p:nvSpPr>
          <p:spPr bwMode="auto">
            <a:xfrm>
              <a:off x="6543466" y="602240"/>
              <a:ext cx="3719648" cy="7766044"/>
            </a:xfrm>
            <a:custGeom>
              <a:avLst/>
              <a:gdLst>
                <a:gd name="T0" fmla="*/ 718 w 843"/>
                <a:gd name="T1" fmla="*/ 1768 h 1768"/>
                <a:gd name="T2" fmla="*/ 120 w 843"/>
                <a:gd name="T3" fmla="*/ 1768 h 1768"/>
                <a:gd name="T4" fmla="*/ 0 w 843"/>
                <a:gd name="T5" fmla="*/ 1648 h 1768"/>
                <a:gd name="T6" fmla="*/ 0 w 843"/>
                <a:gd name="T7" fmla="*/ 120 h 1768"/>
                <a:gd name="T8" fmla="*/ 120 w 843"/>
                <a:gd name="T9" fmla="*/ 0 h 1768"/>
                <a:gd name="T10" fmla="*/ 718 w 843"/>
                <a:gd name="T11" fmla="*/ 0 h 1768"/>
                <a:gd name="T12" fmla="*/ 843 w 843"/>
                <a:gd name="T13" fmla="*/ 125 h 1768"/>
                <a:gd name="T14" fmla="*/ 843 w 843"/>
                <a:gd name="T15" fmla="*/ 1643 h 1768"/>
                <a:gd name="T16" fmla="*/ 718 w 843"/>
                <a:gd name="T17" fmla="*/ 1768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3" h="1768">
                  <a:moveTo>
                    <a:pt x="718" y="1768"/>
                  </a:moveTo>
                  <a:cubicBezTo>
                    <a:pt x="120" y="1768"/>
                    <a:pt x="120" y="1768"/>
                    <a:pt x="120" y="1768"/>
                  </a:cubicBezTo>
                  <a:cubicBezTo>
                    <a:pt x="54" y="1768"/>
                    <a:pt x="0" y="1714"/>
                    <a:pt x="0" y="164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718" y="0"/>
                    <a:pt x="718" y="0"/>
                    <a:pt x="718" y="0"/>
                  </a:cubicBezTo>
                  <a:cubicBezTo>
                    <a:pt x="787" y="0"/>
                    <a:pt x="843" y="56"/>
                    <a:pt x="843" y="125"/>
                  </a:cubicBezTo>
                  <a:cubicBezTo>
                    <a:pt x="843" y="1643"/>
                    <a:pt x="843" y="1643"/>
                    <a:pt x="843" y="1643"/>
                  </a:cubicBezTo>
                  <a:cubicBezTo>
                    <a:pt x="843" y="1712"/>
                    <a:pt x="787" y="1768"/>
                    <a:pt x="718" y="1768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47" name="Rectangle 10"/>
            <p:cNvSpPr>
              <a:spLocks noChangeArrowheads="1"/>
            </p:cNvSpPr>
            <p:nvPr userDrawn="1"/>
          </p:nvSpPr>
          <p:spPr bwMode="auto">
            <a:xfrm>
              <a:off x="6703042" y="1517904"/>
              <a:ext cx="3400495" cy="59005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pic>
          <p:nvPicPr>
            <p:cNvPr id="48" name="Picture 11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638" y="7581801"/>
              <a:ext cx="649703" cy="645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Oval 48"/>
            <p:cNvSpPr>
              <a:spLocks noChangeArrowheads="1"/>
            </p:cNvSpPr>
            <p:nvPr userDrawn="1"/>
          </p:nvSpPr>
          <p:spPr bwMode="auto">
            <a:xfrm>
              <a:off x="8127831" y="7631194"/>
              <a:ext cx="547119" cy="547118"/>
            </a:xfrm>
            <a:prstGeom prst="ellipse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0" name="Oval 49"/>
            <p:cNvSpPr>
              <a:spLocks noChangeArrowheads="1"/>
            </p:cNvSpPr>
            <p:nvPr userDrawn="1"/>
          </p:nvSpPr>
          <p:spPr bwMode="auto">
            <a:xfrm>
              <a:off x="8340599" y="761816"/>
              <a:ext cx="102585" cy="102585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1" name="Freeform 50"/>
            <p:cNvSpPr/>
            <p:nvPr userDrawn="1"/>
          </p:nvSpPr>
          <p:spPr bwMode="auto">
            <a:xfrm>
              <a:off x="8089836" y="993582"/>
              <a:ext cx="615509" cy="83588"/>
            </a:xfrm>
            <a:custGeom>
              <a:avLst/>
              <a:gdLst>
                <a:gd name="T0" fmla="*/ 130 w 139"/>
                <a:gd name="T1" fmla="*/ 19 h 19"/>
                <a:gd name="T2" fmla="*/ 10 w 139"/>
                <a:gd name="T3" fmla="*/ 19 h 19"/>
                <a:gd name="T4" fmla="*/ 0 w 139"/>
                <a:gd name="T5" fmla="*/ 9 h 19"/>
                <a:gd name="T6" fmla="*/ 0 w 139"/>
                <a:gd name="T7" fmla="*/ 9 h 19"/>
                <a:gd name="T8" fmla="*/ 10 w 139"/>
                <a:gd name="T9" fmla="*/ 0 h 19"/>
                <a:gd name="T10" fmla="*/ 130 w 139"/>
                <a:gd name="T11" fmla="*/ 0 h 19"/>
                <a:gd name="T12" fmla="*/ 139 w 139"/>
                <a:gd name="T13" fmla="*/ 9 h 19"/>
                <a:gd name="T14" fmla="*/ 139 w 139"/>
                <a:gd name="T15" fmla="*/ 9 h 19"/>
                <a:gd name="T16" fmla="*/ 130 w 139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9">
                  <a:moveTo>
                    <a:pt x="13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5" y="0"/>
                    <a:pt x="139" y="4"/>
                    <a:pt x="139" y="9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9" y="15"/>
                    <a:pt x="135" y="19"/>
                    <a:pt x="130" y="19"/>
                  </a:cubicBezTo>
                  <a:close/>
                </a:path>
              </a:pathLst>
            </a:cu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2" name="Freeform 51"/>
            <p:cNvSpPr/>
            <p:nvPr userDrawn="1"/>
          </p:nvSpPr>
          <p:spPr bwMode="auto">
            <a:xfrm>
              <a:off x="6467477" y="1536901"/>
              <a:ext cx="56992" cy="338150"/>
            </a:xfrm>
            <a:custGeom>
              <a:avLst/>
              <a:gdLst>
                <a:gd name="T0" fmla="*/ 0 w 13"/>
                <a:gd name="T1" fmla="*/ 4 h 77"/>
                <a:gd name="T2" fmla="*/ 0 w 13"/>
                <a:gd name="T3" fmla="*/ 73 h 77"/>
                <a:gd name="T4" fmla="*/ 4 w 13"/>
                <a:gd name="T5" fmla="*/ 77 h 77"/>
                <a:gd name="T6" fmla="*/ 9 w 13"/>
                <a:gd name="T7" fmla="*/ 77 h 77"/>
                <a:gd name="T8" fmla="*/ 13 w 13"/>
                <a:gd name="T9" fmla="*/ 73 h 77"/>
                <a:gd name="T10" fmla="*/ 13 w 13"/>
                <a:gd name="T11" fmla="*/ 4 h 77"/>
                <a:gd name="T12" fmla="*/ 9 w 13"/>
                <a:gd name="T13" fmla="*/ 0 h 77"/>
                <a:gd name="T14" fmla="*/ 4 w 13"/>
                <a:gd name="T15" fmla="*/ 0 h 77"/>
                <a:gd name="T16" fmla="*/ 0 w 13"/>
                <a:gd name="T17" fmla="*/ 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7">
                  <a:moveTo>
                    <a:pt x="0" y="4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0" y="75"/>
                    <a:pt x="2" y="77"/>
                    <a:pt x="4" y="77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1" y="77"/>
                    <a:pt x="13" y="75"/>
                    <a:pt x="13" y="7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3" name="Freeform 52"/>
            <p:cNvSpPr/>
            <p:nvPr userDrawn="1"/>
          </p:nvSpPr>
          <p:spPr bwMode="auto">
            <a:xfrm>
              <a:off x="6467477" y="2232197"/>
              <a:ext cx="56992" cy="577514"/>
            </a:xfrm>
            <a:custGeom>
              <a:avLst/>
              <a:gdLst>
                <a:gd name="T0" fmla="*/ 0 w 13"/>
                <a:gd name="T1" fmla="*/ 4 h 131"/>
                <a:gd name="T2" fmla="*/ 0 w 13"/>
                <a:gd name="T3" fmla="*/ 127 h 131"/>
                <a:gd name="T4" fmla="*/ 4 w 13"/>
                <a:gd name="T5" fmla="*/ 131 h 131"/>
                <a:gd name="T6" fmla="*/ 9 w 13"/>
                <a:gd name="T7" fmla="*/ 131 h 131"/>
                <a:gd name="T8" fmla="*/ 13 w 13"/>
                <a:gd name="T9" fmla="*/ 127 h 131"/>
                <a:gd name="T10" fmla="*/ 13 w 13"/>
                <a:gd name="T11" fmla="*/ 4 h 131"/>
                <a:gd name="T12" fmla="*/ 9 w 13"/>
                <a:gd name="T13" fmla="*/ 0 h 131"/>
                <a:gd name="T14" fmla="*/ 4 w 13"/>
                <a:gd name="T15" fmla="*/ 0 h 131"/>
                <a:gd name="T16" fmla="*/ 0 w 13"/>
                <a:gd name="T17" fmla="*/ 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1">
                  <a:moveTo>
                    <a:pt x="0" y="4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1"/>
                    <a:pt x="4" y="131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11" y="131"/>
                    <a:pt x="13" y="129"/>
                    <a:pt x="13" y="1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4" name="Freeform 53"/>
            <p:cNvSpPr/>
            <p:nvPr userDrawn="1"/>
          </p:nvSpPr>
          <p:spPr bwMode="auto">
            <a:xfrm>
              <a:off x="6467477" y="2950291"/>
              <a:ext cx="56992" cy="569915"/>
            </a:xfrm>
            <a:custGeom>
              <a:avLst/>
              <a:gdLst>
                <a:gd name="T0" fmla="*/ 0 w 13"/>
                <a:gd name="T1" fmla="*/ 3 h 130"/>
                <a:gd name="T2" fmla="*/ 0 w 13"/>
                <a:gd name="T3" fmla="*/ 127 h 130"/>
                <a:gd name="T4" fmla="*/ 4 w 13"/>
                <a:gd name="T5" fmla="*/ 130 h 130"/>
                <a:gd name="T6" fmla="*/ 9 w 13"/>
                <a:gd name="T7" fmla="*/ 130 h 130"/>
                <a:gd name="T8" fmla="*/ 13 w 13"/>
                <a:gd name="T9" fmla="*/ 127 h 130"/>
                <a:gd name="T10" fmla="*/ 13 w 13"/>
                <a:gd name="T11" fmla="*/ 3 h 130"/>
                <a:gd name="T12" fmla="*/ 9 w 13"/>
                <a:gd name="T13" fmla="*/ 0 h 130"/>
                <a:gd name="T14" fmla="*/ 4 w 13"/>
                <a:gd name="T15" fmla="*/ 0 h 130"/>
                <a:gd name="T16" fmla="*/ 0 w 13"/>
                <a:gd name="T17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30">
                  <a:moveTo>
                    <a:pt x="0" y="3"/>
                  </a:move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2" y="130"/>
                    <a:pt x="4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11" y="130"/>
                    <a:pt x="13" y="129"/>
                    <a:pt x="13" y="127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F9E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5" name="Rectangle 54"/>
            <p:cNvSpPr>
              <a:spLocks noChangeArrowheads="1"/>
            </p:cNvSpPr>
            <p:nvPr userDrawn="1"/>
          </p:nvSpPr>
          <p:spPr bwMode="auto">
            <a:xfrm>
              <a:off x="648647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6" name="Rectangle 55"/>
            <p:cNvSpPr>
              <a:spLocks noChangeArrowheads="1"/>
            </p:cNvSpPr>
            <p:nvPr userDrawn="1"/>
          </p:nvSpPr>
          <p:spPr bwMode="auto">
            <a:xfrm>
              <a:off x="10263114" y="7718581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648647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8" name="Rectangle 57"/>
            <p:cNvSpPr>
              <a:spLocks noChangeArrowheads="1"/>
            </p:cNvSpPr>
            <p:nvPr userDrawn="1"/>
          </p:nvSpPr>
          <p:spPr bwMode="auto">
            <a:xfrm>
              <a:off x="10263114" y="1145559"/>
              <a:ext cx="53192" cy="136780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  <p:sp>
          <p:nvSpPr>
            <p:cNvPr id="59" name="Oval 58"/>
            <p:cNvSpPr>
              <a:spLocks noChangeArrowheads="1"/>
            </p:cNvSpPr>
            <p:nvPr userDrawn="1"/>
          </p:nvSpPr>
          <p:spPr bwMode="auto">
            <a:xfrm>
              <a:off x="7740288" y="970785"/>
              <a:ext cx="140579" cy="140579"/>
            </a:xfrm>
            <a:prstGeom prst="ellipse">
              <a:avLst/>
            </a:prstGeom>
            <a:solidFill>
              <a:srgbClr val="3C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fr-FR"/>
            </a:p>
          </p:txBody>
        </p:sp>
      </p:grpSp>
      <p:sp>
        <p:nvSpPr>
          <p:cNvPr id="61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913304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  <p:sp>
        <p:nvSpPr>
          <p:cNvPr id="62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9041128" y="1385332"/>
            <a:ext cx="2331529" cy="4056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- Fullscreen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Freeform 438"/>
          <p:cNvSpPr/>
          <p:nvPr userDrawn="1"/>
        </p:nvSpPr>
        <p:spPr bwMode="auto">
          <a:xfrm>
            <a:off x="1051444" y="545122"/>
            <a:ext cx="10091632" cy="6312878"/>
          </a:xfrm>
          <a:custGeom>
            <a:avLst/>
            <a:gdLst>
              <a:gd name="connsiteX0" fmla="*/ 348984 w 10091632"/>
              <a:gd name="connsiteY0" fmla="*/ 0 h 6312878"/>
              <a:gd name="connsiteX1" fmla="*/ 9742648 w 10091632"/>
              <a:gd name="connsiteY1" fmla="*/ 0 h 6312878"/>
              <a:gd name="connsiteX2" fmla="*/ 10091632 w 10091632"/>
              <a:gd name="connsiteY2" fmla="*/ 348762 h 6312878"/>
              <a:gd name="connsiteX3" fmla="*/ 10091632 w 10091632"/>
              <a:gd name="connsiteY3" fmla="*/ 6312878 h 6312878"/>
              <a:gd name="connsiteX4" fmla="*/ 0 w 10091632"/>
              <a:gd name="connsiteY4" fmla="*/ 6312878 h 6312878"/>
              <a:gd name="connsiteX5" fmla="*/ 0 w 10091632"/>
              <a:gd name="connsiteY5" fmla="*/ 6096526 h 6312878"/>
              <a:gd name="connsiteX6" fmla="*/ 0 w 10091632"/>
              <a:gd name="connsiteY6" fmla="*/ 348762 h 6312878"/>
              <a:gd name="connsiteX7" fmla="*/ 348984 w 10091632"/>
              <a:gd name="connsiteY7" fmla="*/ 0 h 631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91632" h="6312878">
                <a:moveTo>
                  <a:pt x="348984" y="0"/>
                </a:moveTo>
                <a:cubicBezTo>
                  <a:pt x="9742648" y="0"/>
                  <a:pt x="9742648" y="0"/>
                  <a:pt x="9742648" y="0"/>
                </a:cubicBezTo>
                <a:cubicBezTo>
                  <a:pt x="9933811" y="0"/>
                  <a:pt x="10091632" y="157720"/>
                  <a:pt x="10091632" y="348762"/>
                </a:cubicBezTo>
                <a:lnTo>
                  <a:pt x="10091632" y="6312878"/>
                </a:lnTo>
                <a:lnTo>
                  <a:pt x="0" y="6312878"/>
                </a:lnTo>
                <a:lnTo>
                  <a:pt x="0" y="6096526"/>
                </a:lnTo>
                <a:cubicBezTo>
                  <a:pt x="0" y="348762"/>
                  <a:pt x="0" y="348762"/>
                  <a:pt x="0" y="348762"/>
                </a:cubicBezTo>
                <a:cubicBezTo>
                  <a:pt x="0" y="157720"/>
                  <a:pt x="157821" y="0"/>
                  <a:pt x="348984" y="0"/>
                </a:cubicBezTo>
                <a:close/>
              </a:path>
            </a:pathLst>
          </a:custGeom>
          <a:solidFill>
            <a:srgbClr val="3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 dirty="0"/>
          </a:p>
        </p:txBody>
      </p:sp>
      <p:sp>
        <p:nvSpPr>
          <p:cNvPr id="440" name="Freeform 439"/>
          <p:cNvSpPr/>
          <p:nvPr userDrawn="1"/>
        </p:nvSpPr>
        <p:spPr bwMode="auto">
          <a:xfrm>
            <a:off x="1060009" y="553688"/>
            <a:ext cx="10074498" cy="6304312"/>
          </a:xfrm>
          <a:custGeom>
            <a:avLst/>
            <a:gdLst>
              <a:gd name="connsiteX0" fmla="*/ 340040 w 10074498"/>
              <a:gd name="connsiteY0" fmla="*/ 0 h 6304312"/>
              <a:gd name="connsiteX1" fmla="*/ 9732236 w 10074498"/>
              <a:gd name="connsiteY1" fmla="*/ 0 h 6304312"/>
              <a:gd name="connsiteX2" fmla="*/ 10074498 w 10074498"/>
              <a:gd name="connsiteY2" fmla="*/ 341881 h 6304312"/>
              <a:gd name="connsiteX3" fmla="*/ 10074498 w 10074498"/>
              <a:gd name="connsiteY3" fmla="*/ 6236397 h 6304312"/>
              <a:gd name="connsiteX4" fmla="*/ 10074498 w 10074498"/>
              <a:gd name="connsiteY4" fmla="*/ 6304312 h 6304312"/>
              <a:gd name="connsiteX5" fmla="*/ 0 w 10074498"/>
              <a:gd name="connsiteY5" fmla="*/ 6304312 h 6304312"/>
              <a:gd name="connsiteX6" fmla="*/ 0 w 10074498"/>
              <a:gd name="connsiteY6" fmla="*/ 6086003 h 6304312"/>
              <a:gd name="connsiteX7" fmla="*/ 0 w 10074498"/>
              <a:gd name="connsiteY7" fmla="*/ 341881 h 6304312"/>
              <a:gd name="connsiteX8" fmla="*/ 340040 w 10074498"/>
              <a:gd name="connsiteY8" fmla="*/ 0 h 630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74498" h="6304312">
                <a:moveTo>
                  <a:pt x="340040" y="0"/>
                </a:moveTo>
                <a:cubicBezTo>
                  <a:pt x="9732236" y="0"/>
                  <a:pt x="9732236" y="0"/>
                  <a:pt x="9732236" y="0"/>
                </a:cubicBezTo>
                <a:cubicBezTo>
                  <a:pt x="9921147" y="0"/>
                  <a:pt x="10074498" y="153180"/>
                  <a:pt x="10074498" y="341881"/>
                </a:cubicBezTo>
                <a:cubicBezTo>
                  <a:pt x="10074498" y="4093270"/>
                  <a:pt x="10074498" y="5617272"/>
                  <a:pt x="10074498" y="6236397"/>
                </a:cubicBezTo>
                <a:lnTo>
                  <a:pt x="10074498" y="6304312"/>
                </a:lnTo>
                <a:lnTo>
                  <a:pt x="0" y="6304312"/>
                </a:lnTo>
                <a:lnTo>
                  <a:pt x="0" y="6086003"/>
                </a:lnTo>
                <a:cubicBezTo>
                  <a:pt x="0" y="341881"/>
                  <a:pt x="0" y="341881"/>
                  <a:pt x="0" y="341881"/>
                </a:cubicBezTo>
                <a:cubicBezTo>
                  <a:pt x="0" y="153180"/>
                  <a:pt x="153351" y="0"/>
                  <a:pt x="340040" y="0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fr-FR"/>
          </a:p>
        </p:txBody>
      </p:sp>
      <p:sp>
        <p:nvSpPr>
          <p:cNvPr id="441" name="Oval 398"/>
          <p:cNvSpPr>
            <a:spLocks noChangeArrowheads="1"/>
          </p:cNvSpPr>
          <p:nvPr userDrawn="1"/>
        </p:nvSpPr>
        <p:spPr bwMode="auto">
          <a:xfrm>
            <a:off x="6060137" y="770713"/>
            <a:ext cx="79956" cy="79956"/>
          </a:xfrm>
          <a:prstGeom prst="ellipse">
            <a:avLst/>
          </a:pr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2" name="Oval 399"/>
          <p:cNvSpPr>
            <a:spLocks noChangeArrowheads="1"/>
          </p:cNvSpPr>
          <p:nvPr userDrawn="1"/>
        </p:nvSpPr>
        <p:spPr bwMode="auto">
          <a:xfrm>
            <a:off x="6080125" y="790703"/>
            <a:ext cx="39978" cy="39978"/>
          </a:xfrm>
          <a:prstGeom prst="ellipse">
            <a:avLst/>
          </a:prstGeom>
          <a:solidFill>
            <a:srgbClr val="000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3" name="Oval 400"/>
          <p:cNvSpPr>
            <a:spLocks noChangeArrowheads="1"/>
          </p:cNvSpPr>
          <p:nvPr userDrawn="1"/>
        </p:nvSpPr>
        <p:spPr bwMode="auto">
          <a:xfrm>
            <a:off x="6091547" y="793557"/>
            <a:ext cx="14279" cy="11422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4" name="Oval 401"/>
          <p:cNvSpPr>
            <a:spLocks noChangeArrowheads="1"/>
          </p:cNvSpPr>
          <p:nvPr userDrawn="1"/>
        </p:nvSpPr>
        <p:spPr bwMode="auto">
          <a:xfrm>
            <a:off x="6091547" y="813547"/>
            <a:ext cx="14279" cy="14279"/>
          </a:xfrm>
          <a:prstGeom prst="ellipse">
            <a:avLst/>
          </a:prstGeom>
          <a:solidFill>
            <a:srgbClr val="272A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445" name="Rectangle 402"/>
          <p:cNvSpPr>
            <a:spLocks noChangeArrowheads="1"/>
          </p:cNvSpPr>
          <p:nvPr userDrawn="1"/>
        </p:nvSpPr>
        <p:spPr bwMode="auto">
          <a:xfrm>
            <a:off x="1416958" y="1030572"/>
            <a:ext cx="9357748" cy="5842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408389" y="1030572"/>
            <a:ext cx="9366317" cy="5827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icon</a:t>
            </a:r>
            <a:r>
              <a:rPr lang="fr-FR" dirty="0"/>
              <a:t> to insert a </a:t>
            </a:r>
            <a:r>
              <a:rPr lang="fr-FR" dirty="0" err="1"/>
              <a:t>picture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4.xml"/><Relationship Id="rId20" Type="http://schemas.openxmlformats.org/officeDocument/2006/relationships/theme" Target="../theme/theme10.xml"/><Relationship Id="rId2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72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9.xml"/><Relationship Id="rId8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196.xml"/><Relationship Id="rId5" Type="http://schemas.openxmlformats.org/officeDocument/2006/relationships/slideLayout" Target="../slideLayouts/slideLayout195.xml"/><Relationship Id="rId4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93.xml"/><Relationship Id="rId20" Type="http://schemas.openxmlformats.org/officeDocument/2006/relationships/theme" Target="../theme/theme11.xml"/><Relationship Id="rId2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9.xml"/><Relationship Id="rId18" Type="http://schemas.openxmlformats.org/officeDocument/2006/relationships/slideLayout" Target="../slideLayouts/slideLayout208.xml"/><Relationship Id="rId17" Type="http://schemas.openxmlformats.org/officeDocument/2006/relationships/slideLayout" Target="../slideLayouts/slideLayout207.xml"/><Relationship Id="rId16" Type="http://schemas.openxmlformats.org/officeDocument/2006/relationships/slideLayout" Target="../slideLayouts/slideLayout206.xml"/><Relationship Id="rId15" Type="http://schemas.openxmlformats.org/officeDocument/2006/relationships/slideLayout" Target="../slideLayouts/slideLayout205.xml"/><Relationship Id="rId14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1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8.xml"/><Relationship Id="rId8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212.xml"/><Relationship Id="rId20" Type="http://schemas.openxmlformats.org/officeDocument/2006/relationships/theme" Target="../theme/theme12.xml"/><Relationship Id="rId2" Type="http://schemas.openxmlformats.org/officeDocument/2006/relationships/slideLayout" Target="../slideLayouts/slideLayout211.xml"/><Relationship Id="rId19" Type="http://schemas.openxmlformats.org/officeDocument/2006/relationships/slideLayout" Target="../slideLayouts/slideLayout228.xml"/><Relationship Id="rId18" Type="http://schemas.openxmlformats.org/officeDocument/2006/relationships/slideLayout" Target="../slideLayouts/slideLayout227.xml"/><Relationship Id="rId17" Type="http://schemas.openxmlformats.org/officeDocument/2006/relationships/slideLayout" Target="../slideLayouts/slideLayout226.xml"/><Relationship Id="rId16" Type="http://schemas.openxmlformats.org/officeDocument/2006/relationships/slideLayout" Target="../slideLayouts/slideLayout225.xml"/><Relationship Id="rId15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0.xml"/><Relationship Id="rId10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0.xml"/></Relationships>
</file>

<file path=ppt/slideMasters/_rels/slideMaster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7.xml"/><Relationship Id="rId8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31.xml"/><Relationship Id="rId20" Type="http://schemas.openxmlformats.org/officeDocument/2006/relationships/theme" Target="../theme/theme13.xml"/><Relationship Id="rId2" Type="http://schemas.openxmlformats.org/officeDocument/2006/relationships/slideLayout" Target="../slideLayouts/slideLayout230.xml"/><Relationship Id="rId19" Type="http://schemas.openxmlformats.org/officeDocument/2006/relationships/slideLayout" Target="../slideLayouts/slideLayout247.xml"/><Relationship Id="rId18" Type="http://schemas.openxmlformats.org/officeDocument/2006/relationships/slideLayout" Target="../slideLayouts/slideLayout246.xml"/><Relationship Id="rId17" Type="http://schemas.openxmlformats.org/officeDocument/2006/relationships/slideLayout" Target="../slideLayouts/slideLayout245.xml"/><Relationship Id="rId16" Type="http://schemas.openxmlformats.org/officeDocument/2006/relationships/slideLayout" Target="../slideLayouts/slideLayout244.xml"/><Relationship Id="rId15" Type="http://schemas.openxmlformats.org/officeDocument/2006/relationships/slideLayout" Target="../slideLayouts/slideLayout243.xml"/><Relationship Id="rId14" Type="http://schemas.openxmlformats.org/officeDocument/2006/relationships/slideLayout" Target="../slideLayouts/slideLayout242.xml"/><Relationship Id="rId13" Type="http://schemas.openxmlformats.org/officeDocument/2006/relationships/slideLayout" Target="../slideLayouts/slideLayout241.xml"/><Relationship Id="rId12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29.xml"/></Relationships>
</file>

<file path=ppt/slideMasters/_rels/slideMaster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6.xml"/><Relationship Id="rId8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51.xml"/><Relationship Id="rId3" Type="http://schemas.openxmlformats.org/officeDocument/2006/relationships/slideLayout" Target="../slideLayouts/slideLayout250.xml"/><Relationship Id="rId20" Type="http://schemas.openxmlformats.org/officeDocument/2006/relationships/theme" Target="../theme/theme14.xml"/><Relationship Id="rId2" Type="http://schemas.openxmlformats.org/officeDocument/2006/relationships/slideLayout" Target="../slideLayouts/slideLayout249.xml"/><Relationship Id="rId19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64.xml"/><Relationship Id="rId16" Type="http://schemas.openxmlformats.org/officeDocument/2006/relationships/slideLayout" Target="../slideLayouts/slideLayout263.xml"/><Relationship Id="rId15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48.xml"/></Relationships>
</file>

<file path=ppt/slideMasters/_rels/slideMaster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5.xml"/><Relationship Id="rId8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3.xml"/><Relationship Id="rId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71.xml"/><Relationship Id="rId4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9.xml"/><Relationship Id="rId20" Type="http://schemas.openxmlformats.org/officeDocument/2006/relationships/theme" Target="../theme/theme15.xml"/><Relationship Id="rId2" Type="http://schemas.openxmlformats.org/officeDocument/2006/relationships/slideLayout" Target="../slideLayouts/slideLayout268.xml"/><Relationship Id="rId19" Type="http://schemas.openxmlformats.org/officeDocument/2006/relationships/slideLayout" Target="../slideLayouts/slideLayout285.xml"/><Relationship Id="rId18" Type="http://schemas.openxmlformats.org/officeDocument/2006/relationships/slideLayout" Target="../slideLayouts/slideLayout284.xml"/><Relationship Id="rId17" Type="http://schemas.openxmlformats.org/officeDocument/2006/relationships/slideLayout" Target="../slideLayouts/slideLayout283.xml"/><Relationship Id="rId16" Type="http://schemas.openxmlformats.org/officeDocument/2006/relationships/slideLayout" Target="../slideLayouts/slideLayout282.xml"/><Relationship Id="rId15" Type="http://schemas.openxmlformats.org/officeDocument/2006/relationships/slideLayout" Target="../slideLayouts/slideLayout281.xml"/><Relationship Id="rId14" Type="http://schemas.openxmlformats.org/officeDocument/2006/relationships/slideLayout" Target="../slideLayouts/slideLayout280.xml"/><Relationship Id="rId13" Type="http://schemas.openxmlformats.org/officeDocument/2006/relationships/slideLayout" Target="../slideLayouts/slideLayout279.xml"/><Relationship Id="rId12" Type="http://schemas.openxmlformats.org/officeDocument/2006/relationships/slideLayout" Target="../slideLayouts/slideLayout278.xml"/><Relationship Id="rId11" Type="http://schemas.openxmlformats.org/officeDocument/2006/relationships/slideLayout" Target="../slideLayouts/slideLayout277.xml"/><Relationship Id="rId10" Type="http://schemas.openxmlformats.org/officeDocument/2006/relationships/slideLayout" Target="../slideLayouts/slideLayout276.xml"/><Relationship Id="rId1" Type="http://schemas.openxmlformats.org/officeDocument/2006/relationships/slideLayout" Target="../slideLayouts/slideLayout267.xml"/></Relationships>
</file>

<file path=ppt/slideMasters/_rels/slideMaster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8.xml"/><Relationship Id="rId20" Type="http://schemas.openxmlformats.org/officeDocument/2006/relationships/theme" Target="../theme/theme16.xml"/><Relationship Id="rId2" Type="http://schemas.openxmlformats.org/officeDocument/2006/relationships/slideLayout" Target="../slideLayouts/slideLayout287.xml"/><Relationship Id="rId19" Type="http://schemas.openxmlformats.org/officeDocument/2006/relationships/slideLayout" Target="../slideLayouts/slideLayout304.xml"/><Relationship Id="rId18" Type="http://schemas.openxmlformats.org/officeDocument/2006/relationships/slideLayout" Target="../slideLayouts/slideLayout303.xml"/><Relationship Id="rId17" Type="http://schemas.openxmlformats.org/officeDocument/2006/relationships/slideLayout" Target="../slideLayouts/slideLayout302.xml"/><Relationship Id="rId16" Type="http://schemas.openxmlformats.org/officeDocument/2006/relationships/slideLayout" Target="../slideLayouts/slideLayout301.xml"/><Relationship Id="rId15" Type="http://schemas.openxmlformats.org/officeDocument/2006/relationships/slideLayout" Target="../slideLayouts/slideLayout300.xml"/><Relationship Id="rId14" Type="http://schemas.openxmlformats.org/officeDocument/2006/relationships/slideLayout" Target="../slideLayouts/slideLayout299.xml"/><Relationship Id="rId13" Type="http://schemas.openxmlformats.org/officeDocument/2006/relationships/slideLayout" Target="../slideLayouts/slideLayout298.xml"/><Relationship Id="rId12" Type="http://schemas.openxmlformats.org/officeDocument/2006/relationships/slideLayout" Target="../slideLayouts/slideLayout297.xml"/><Relationship Id="rId11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86.xml"/></Relationships>
</file>

<file path=ppt/slideMasters/_rels/slideMaster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3.xml"/><Relationship Id="rId8" Type="http://schemas.openxmlformats.org/officeDocument/2006/relationships/slideLayout" Target="../slideLayouts/slideLayout312.xml"/><Relationship Id="rId7" Type="http://schemas.openxmlformats.org/officeDocument/2006/relationships/slideLayout" Target="../slideLayouts/slideLayout311.xml"/><Relationship Id="rId6" Type="http://schemas.openxmlformats.org/officeDocument/2006/relationships/slideLayout" Target="../slideLayouts/slideLayout310.xml"/><Relationship Id="rId5" Type="http://schemas.openxmlformats.org/officeDocument/2006/relationships/slideLayout" Target="../slideLayouts/slideLayout309.xml"/><Relationship Id="rId4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307.xml"/><Relationship Id="rId20" Type="http://schemas.openxmlformats.org/officeDocument/2006/relationships/theme" Target="../theme/theme17.xml"/><Relationship Id="rId2" Type="http://schemas.openxmlformats.org/officeDocument/2006/relationships/slideLayout" Target="../slideLayouts/slideLayout306.xml"/><Relationship Id="rId19" Type="http://schemas.openxmlformats.org/officeDocument/2006/relationships/slideLayout" Target="../slideLayouts/slideLayout323.xml"/><Relationship Id="rId18" Type="http://schemas.openxmlformats.org/officeDocument/2006/relationships/slideLayout" Target="../slideLayouts/slideLayout322.xml"/><Relationship Id="rId17" Type="http://schemas.openxmlformats.org/officeDocument/2006/relationships/slideLayout" Target="../slideLayouts/slideLayout321.xml"/><Relationship Id="rId16" Type="http://schemas.openxmlformats.org/officeDocument/2006/relationships/slideLayout" Target="../slideLayouts/slideLayout320.xml"/><Relationship Id="rId15" Type="http://schemas.openxmlformats.org/officeDocument/2006/relationships/slideLayout" Target="../slideLayouts/slideLayout319.xml"/><Relationship Id="rId14" Type="http://schemas.openxmlformats.org/officeDocument/2006/relationships/slideLayout" Target="../slideLayouts/slideLayout318.xml"/><Relationship Id="rId13" Type="http://schemas.openxmlformats.org/officeDocument/2006/relationships/slideLayout" Target="../slideLayouts/slideLayout317.xml"/><Relationship Id="rId12" Type="http://schemas.openxmlformats.org/officeDocument/2006/relationships/slideLayout" Target="../slideLayouts/slideLayout316.xml"/><Relationship Id="rId11" Type="http://schemas.openxmlformats.org/officeDocument/2006/relationships/slideLayout" Target="../slideLayouts/slideLayout315.xml"/><Relationship Id="rId10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05.xml"/></Relationships>
</file>

<file path=ppt/slideMasters/_rels/slideMaster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6.xml"/><Relationship Id="rId20" Type="http://schemas.openxmlformats.org/officeDocument/2006/relationships/theme" Target="../theme/theme18.xml"/><Relationship Id="rId2" Type="http://schemas.openxmlformats.org/officeDocument/2006/relationships/slideLayout" Target="../slideLayouts/slideLayout325.xml"/><Relationship Id="rId19" Type="http://schemas.openxmlformats.org/officeDocument/2006/relationships/slideLayout" Target="../slideLayouts/slideLayout342.xml"/><Relationship Id="rId18" Type="http://schemas.openxmlformats.org/officeDocument/2006/relationships/slideLayout" Target="../slideLayouts/slideLayout341.xml"/><Relationship Id="rId17" Type="http://schemas.openxmlformats.org/officeDocument/2006/relationships/slideLayout" Target="../slideLayouts/slideLayout340.xml"/><Relationship Id="rId16" Type="http://schemas.openxmlformats.org/officeDocument/2006/relationships/slideLayout" Target="../slideLayouts/slideLayout339.xml"/><Relationship Id="rId15" Type="http://schemas.openxmlformats.org/officeDocument/2006/relationships/slideLayout" Target="../slideLayouts/slideLayout338.xml"/><Relationship Id="rId14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24.xml"/></Relationships>
</file>

<file path=ppt/slideMasters/_rels/slideMaster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1.xml"/><Relationship Id="rId8" Type="http://schemas.openxmlformats.org/officeDocument/2006/relationships/slideLayout" Target="../slideLayouts/slideLayout350.xml"/><Relationship Id="rId7" Type="http://schemas.openxmlformats.org/officeDocument/2006/relationships/slideLayout" Target="../slideLayouts/slideLayout349.xml"/><Relationship Id="rId6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45.xml"/><Relationship Id="rId20" Type="http://schemas.openxmlformats.org/officeDocument/2006/relationships/theme" Target="../theme/theme19.xml"/><Relationship Id="rId2" Type="http://schemas.openxmlformats.org/officeDocument/2006/relationships/slideLayout" Target="../slideLayouts/slideLayout344.xml"/><Relationship Id="rId19" Type="http://schemas.openxmlformats.org/officeDocument/2006/relationships/slideLayout" Target="../slideLayouts/slideLayout361.xml"/><Relationship Id="rId18" Type="http://schemas.openxmlformats.org/officeDocument/2006/relationships/slideLayout" Target="../slideLayouts/slideLayout360.xml"/><Relationship Id="rId17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57.xml"/><Relationship Id="rId14" Type="http://schemas.openxmlformats.org/officeDocument/2006/relationships/slideLayout" Target="../slideLayouts/slideLayout356.xml"/><Relationship Id="rId13" Type="http://schemas.openxmlformats.org/officeDocument/2006/relationships/slideLayout" Target="../slideLayouts/slideLayout355.xml"/><Relationship Id="rId12" Type="http://schemas.openxmlformats.org/officeDocument/2006/relationships/slideLayout" Target="../slideLayouts/slideLayout354.xml"/><Relationship Id="rId11" Type="http://schemas.openxmlformats.org/officeDocument/2006/relationships/slideLayout" Target="../slideLayouts/slideLayout353.xml"/><Relationship Id="rId10" Type="http://schemas.openxmlformats.org/officeDocument/2006/relationships/slideLayout" Target="../slideLayouts/slideLayout352.xml"/><Relationship Id="rId1" Type="http://schemas.openxmlformats.org/officeDocument/2006/relationships/slideLayout" Target="../slideLayouts/slideLayout34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0.xml"/><Relationship Id="rId8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68.xml"/><Relationship Id="rId6" Type="http://schemas.openxmlformats.org/officeDocument/2006/relationships/slideLayout" Target="../slideLayouts/slideLayout367.xml"/><Relationship Id="rId5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4.xml"/><Relationship Id="rId20" Type="http://schemas.openxmlformats.org/officeDocument/2006/relationships/theme" Target="../theme/theme20.xml"/><Relationship Id="rId2" Type="http://schemas.openxmlformats.org/officeDocument/2006/relationships/slideLayout" Target="../slideLayouts/slideLayout363.xml"/><Relationship Id="rId19" Type="http://schemas.openxmlformats.org/officeDocument/2006/relationships/slideLayout" Target="../slideLayouts/slideLayout380.xml"/><Relationship Id="rId18" Type="http://schemas.openxmlformats.org/officeDocument/2006/relationships/slideLayout" Target="../slideLayouts/slideLayout379.xml"/><Relationship Id="rId17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77.xml"/><Relationship Id="rId15" Type="http://schemas.openxmlformats.org/officeDocument/2006/relationships/slideLayout" Target="../slideLayouts/slideLayout376.xml"/><Relationship Id="rId14" Type="http://schemas.openxmlformats.org/officeDocument/2006/relationships/slideLayout" Target="../slideLayouts/slideLayout375.xml"/><Relationship Id="rId13" Type="http://schemas.openxmlformats.org/officeDocument/2006/relationships/slideLayout" Target="../slideLayouts/slideLayout374.xml"/><Relationship Id="rId12" Type="http://schemas.openxmlformats.org/officeDocument/2006/relationships/slideLayout" Target="../slideLayouts/slideLayout373.xml"/><Relationship Id="rId11" Type="http://schemas.openxmlformats.org/officeDocument/2006/relationships/slideLayout" Target="../slideLayouts/slideLayout372.xml"/><Relationship Id="rId10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62.xml"/></Relationships>
</file>

<file path=ppt/slideMasters/_rels/slideMaster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9.xml"/><Relationship Id="rId8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84.xml"/><Relationship Id="rId3" Type="http://schemas.openxmlformats.org/officeDocument/2006/relationships/slideLayout" Target="../slideLayouts/slideLayout383.xml"/><Relationship Id="rId20" Type="http://schemas.openxmlformats.org/officeDocument/2006/relationships/theme" Target="../theme/theme21.xml"/><Relationship Id="rId2" Type="http://schemas.openxmlformats.org/officeDocument/2006/relationships/slideLayout" Target="../slideLayouts/slideLayout382.xml"/><Relationship Id="rId19" Type="http://schemas.openxmlformats.org/officeDocument/2006/relationships/slideLayout" Target="../slideLayouts/slideLayout399.xml"/><Relationship Id="rId18" Type="http://schemas.openxmlformats.org/officeDocument/2006/relationships/slideLayout" Target="../slideLayouts/slideLayout398.xml"/><Relationship Id="rId17" Type="http://schemas.openxmlformats.org/officeDocument/2006/relationships/slideLayout" Target="../slideLayouts/slideLayout397.xml"/><Relationship Id="rId16" Type="http://schemas.openxmlformats.org/officeDocument/2006/relationships/slideLayout" Target="../slideLayouts/slideLayout396.xml"/><Relationship Id="rId15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4.xml"/><Relationship Id="rId13" Type="http://schemas.openxmlformats.org/officeDocument/2006/relationships/slideLayout" Target="../slideLayouts/slideLayout393.xml"/><Relationship Id="rId12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0.xml"/><Relationship Id="rId20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9.xml"/><Relationship Id="rId20" Type="http://schemas.openxmlformats.org/officeDocument/2006/relationships/theme" Target="../theme/theme5.xml"/><Relationship Id="rId2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0" Type="http://schemas.openxmlformats.org/officeDocument/2006/relationships/theme" Target="../theme/theme6.xml"/><Relationship Id="rId2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7.xml"/><Relationship Id="rId20" Type="http://schemas.openxmlformats.org/officeDocument/2006/relationships/theme" Target="../theme/theme7.xml"/><Relationship Id="rId2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15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6.xml"/><Relationship Id="rId20" Type="http://schemas.openxmlformats.org/officeDocument/2006/relationships/theme" Target="../theme/theme8.xml"/><Relationship Id="rId2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49.xml"/><Relationship Id="rId15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3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5.xml"/><Relationship Id="rId20" Type="http://schemas.openxmlformats.org/officeDocument/2006/relationships/theme" Target="../theme/theme9.xml"/><Relationship Id="rId2" Type="http://schemas.openxmlformats.org/officeDocument/2006/relationships/slideLayout" Target="../slideLayouts/slideLayout154.xml"/><Relationship Id="rId19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  <p:sldLayoutId id="2147483884" r:id="rId16"/>
    <p:sldLayoutId id="2147483885" r:id="rId17"/>
    <p:sldLayoutId id="2147483886" r:id="rId18"/>
    <p:sldLayoutId id="21474838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  <p:sldLayoutId id="2147483923" r:id="rId15"/>
    <p:sldLayoutId id="2147483924" r:id="rId16"/>
    <p:sldLayoutId id="2147483925" r:id="rId17"/>
    <p:sldLayoutId id="2147483926" r:id="rId18"/>
    <p:sldLayoutId id="21474839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  <p:sldLayoutId id="2147483941" r:id="rId13"/>
    <p:sldLayoutId id="2147483942" r:id="rId14"/>
    <p:sldLayoutId id="2147483943" r:id="rId15"/>
    <p:sldLayoutId id="2147483944" r:id="rId16"/>
    <p:sldLayoutId id="2147483945" r:id="rId17"/>
    <p:sldLayoutId id="2147483946" r:id="rId18"/>
    <p:sldLayoutId id="214748394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  <p:sldLayoutId id="2147483985" r:id="rId17"/>
    <p:sldLayoutId id="2147483986" r:id="rId18"/>
    <p:sldLayoutId id="21474839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  <p:sldLayoutId id="2147484005" r:id="rId17"/>
    <p:sldLayoutId id="2147484006" r:id="rId18"/>
    <p:sldLayoutId id="214748400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  <p:sldLayoutId id="2147484024" r:id="rId16"/>
    <p:sldLayoutId id="2147484025" r:id="rId17"/>
    <p:sldLayoutId id="2147484026" r:id="rId18"/>
    <p:sldLayoutId id="21474840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  <p:sldLayoutId id="2147484041" r:id="rId13"/>
    <p:sldLayoutId id="2147484042" r:id="rId14"/>
    <p:sldLayoutId id="2147484043" r:id="rId15"/>
    <p:sldLayoutId id="2147484044" r:id="rId16"/>
    <p:sldLayoutId id="2147484045" r:id="rId17"/>
    <p:sldLayoutId id="2147484046" r:id="rId18"/>
    <p:sldLayoutId id="214748404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DC1-6FC9-463B-95FF-779DD7154547}" type="datetimeFigureOut">
              <a:rPr lang="fr-FR" smtClean="0"/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46BA-D1AA-4FF4-8D48-BDBC7FF48778}" type="slidenum">
              <a:rPr lang="fr-FR" smtClean="0"/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9.xml"/><Relationship Id="rId1" Type="http://schemas.openxmlformats.org/officeDocument/2006/relationships/image" Target="../media/image10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7.xml"/><Relationship Id="rId1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0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6.xml"/><Relationship Id="rId1" Type="http://schemas.openxmlformats.org/officeDocument/2006/relationships/image" Target="../media/image10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3.xml"/><Relationship Id="rId1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mateuszgrzyb.p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image" Target="../media/image1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2.xml"/><Relationship Id="rId1" Type="http://schemas.openxmlformats.org/officeDocument/2006/relationships/image" Target="../media/image1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2.xml"/><Relationship Id="rId1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1.xml"/><Relationship Id="rId1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0.xml"/><Relationship Id="rId1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38.xml"/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image" Target="../media/image11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2.xml"/><Relationship Id="rId1" Type="http://schemas.openxmlformats.org/officeDocument/2006/relationships/image" Target="../media/image12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9.xml"/><Relationship Id="rId1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9.xml"/><Relationship Id="rId1" Type="http://schemas.openxmlformats.org/officeDocument/2006/relationships/image" Target="../media/image12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9.xml"/><Relationship Id="rId1" Type="http://schemas.openxmlformats.org/officeDocument/2006/relationships/image" Target="../media/image1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2.xml"/><Relationship Id="rId2" Type="http://schemas.openxmlformats.org/officeDocument/2006/relationships/image" Target="../media/image126.png"/><Relationship Id="rId1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18.xml"/><Relationship Id="rId1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7.xml"/><Relationship Id="rId2" Type="http://schemas.openxmlformats.org/officeDocument/2006/relationships/image" Target="../media/image129.png"/><Relationship Id="rId1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6.xml"/><Relationship Id="rId1" Type="http://schemas.openxmlformats.org/officeDocument/2006/relationships/image" Target="../media/image13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2.xml"/><Relationship Id="rId2" Type="http://schemas.openxmlformats.org/officeDocument/2006/relationships/image" Target="../media/image132.jpeg"/><Relationship Id="rId1" Type="http://schemas.openxmlformats.org/officeDocument/2006/relationships/image" Target="../media/image1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1.xml"/><Relationship Id="rId2" Type="http://schemas.openxmlformats.org/officeDocument/2006/relationships/image" Target="../media/image134.jpeg"/><Relationship Id="rId1" Type="http://schemas.openxmlformats.org/officeDocument/2006/relationships/image" Target="../media/image13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7.xml"/><Relationship Id="rId1" Type="http://schemas.openxmlformats.org/officeDocument/2006/relationships/image" Target="../media/image1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1.xml"/><Relationship Id="rId2" Type="http://schemas.openxmlformats.org/officeDocument/2006/relationships/hyperlink" Target="m.grzyb@outlook.com" TargetMode="External"/><Relationship Id="rId1" Type="http://schemas.openxmlformats.org/officeDocument/2006/relationships/hyperlink" Target="https://mateuszgrzyb.pl/wd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8.xml"/><Relationship Id="rId1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6475" y="3708400"/>
            <a:ext cx="10130155" cy="7727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x-none" sz="3600" spc="600" dirty="0">
                <a:solidFill>
                  <a:srgbClr val="1B1B1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WARSAW DATA SCIENCE MEETUP</a:t>
            </a:r>
            <a:endParaRPr lang="x-none" sz="3600" spc="600" dirty="0">
              <a:solidFill>
                <a:srgbClr val="1B1B1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200" y="4420589"/>
            <a:ext cx="7213600" cy="7493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x-none" altLang="fr-FR" sz="3600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cs typeface="Segoe UI" panose="020B0502040204020203" pitchFamily="34" charset="0"/>
              </a:rPr>
              <a:t>09.05.2017</a:t>
            </a:r>
            <a:endParaRPr lang="x-none" altLang="fr-FR" sz="3600" dirty="0" err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3002" y="1005004"/>
            <a:ext cx="2285998" cy="2285996"/>
            <a:chOff x="4761188" y="954891"/>
            <a:chExt cx="2669626" cy="2669624"/>
          </a:xfrm>
        </p:grpSpPr>
        <p:sp>
          <p:nvSpPr>
            <p:cNvPr id="3" name="Oval 2"/>
            <p:cNvSpPr/>
            <p:nvPr/>
          </p:nvSpPr>
          <p:spPr>
            <a:xfrm>
              <a:off x="4761188" y="954891"/>
              <a:ext cx="2669626" cy="2669624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Oval 7"/>
            <p:cNvSpPr/>
            <p:nvPr/>
          </p:nvSpPr>
          <p:spPr>
            <a:xfrm>
              <a:off x="5328746" y="1522450"/>
              <a:ext cx="1534508" cy="1534506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val 8"/>
            <p:cNvSpPr/>
            <p:nvPr/>
          </p:nvSpPr>
          <p:spPr>
            <a:xfrm>
              <a:off x="5738650" y="1932353"/>
              <a:ext cx="714700" cy="714700"/>
            </a:xfrm>
            <a:prstGeom prst="ellipse">
              <a:avLst/>
            </a:prstGeom>
            <a:solidFill>
              <a:schemeClr val="accent1">
                <a:alpha val="48000"/>
              </a:schemeClr>
            </a:solidFill>
            <a:ln w="76200">
              <a:noFill/>
            </a:ln>
            <a:effectLst>
              <a:outerShdw blurRad="889000" sx="109000" sy="109000" algn="ctr" rotWithShape="0">
                <a:schemeClr val="accent1">
                  <a:alpha val="1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1670"/>
            <a:ext cx="938403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185 cm - wysoki czy niski?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11" name="Obraz 10" descr="Zrzut ekranu z 2017-05-08 15-14-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2730" y="2808605"/>
            <a:ext cx="4066540" cy="28187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1670"/>
            <a:ext cx="817118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Losowy zbiór mężczyzn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1073741826" name="officeArt object"/>
          <p:cNvGraphicFramePr/>
          <p:nvPr/>
        </p:nvGraphicFramePr>
        <p:xfrm>
          <a:off x="840740" y="1773555"/>
          <a:ext cx="9599295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1670"/>
            <a:ext cx="817118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Losowy zbiór mężczyzn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4" name="Obraz 3" descr="Zrzut ekranu z 2017-05-08 15-38-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0" y="2997200"/>
            <a:ext cx="5557520" cy="18167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1670"/>
            <a:ext cx="849630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Losowy zbiór koszykarzy ligi NBA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1073741826" name="officeArt object"/>
          <p:cNvGraphicFramePr/>
          <p:nvPr/>
        </p:nvGraphicFramePr>
        <p:xfrm>
          <a:off x="840740" y="1845310"/>
          <a:ext cx="9599295" cy="435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1670"/>
            <a:ext cx="849630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Losowy zbiór koszykarzy ligi NBA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7" name="Obraz 6" descr="Zrzut ekranu z 2017-05-08 15-31-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0" y="2933065"/>
            <a:ext cx="5574030" cy="18770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pl-PL" sz="4000" dirty="0" smtClean="0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Segoe UI Light" panose="020B0502040204020203" pitchFamily="34" charset="0"/>
              </a:rPr>
              <a:t>Co warto zapamiętać z teorii </a:t>
            </a:r>
            <a:r>
              <a:rPr lang="x-none" altLang="pl-PL" sz="4000" dirty="0" smtClean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Segoe UI Light" panose="020B0502040204020203" pitchFamily="34" charset="0"/>
              </a:rPr>
              <a:t>zbiorów rozmytych</a:t>
            </a:r>
            <a:r>
              <a:rPr lang="x-none" altLang="pl-PL" sz="4000" dirty="0" smtClean="0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Segoe UI Light" panose="020B0502040204020203" pitchFamily="34" charset="0"/>
              </a:rPr>
              <a:t>?</a:t>
            </a:r>
            <a:endParaRPr lang="x-none" altLang="pl-PL" sz="4000" dirty="0" smtClean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33032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Co warto zapamiętać z teorii </a:t>
            </a:r>
            <a:r>
              <a:rPr lang="x-none" altLang="fr-FR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zbiorów rozmytych</a:t>
            </a:r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?</a:t>
            </a:r>
            <a:endParaRPr lang="x-none" altLang="fr-FR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90" y="1838960"/>
            <a:ext cx="10504805" cy="272415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Istnieje wiele pośrednich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stopni prawdy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Nie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 istnieją tu pojęcia prawdopodobieństwa i szansy.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Każdy element zbioru to tzw.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dwójka uporządkowana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Każdy element może przynależeć do zbioru z dowolną wartością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stopnia przynależności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 z przed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ziału [0,1].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Logika rozmyta</a:t>
            </a:r>
            <a:endParaRPr lang="x-none" altLang="fr-FR" sz="6000" dirty="0">
              <a:solidFill>
                <a:srgbClr val="1B1B1B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27075"/>
          </a:xfrm>
        </p:spPr>
        <p:txBody>
          <a:bodyPr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Logika rozmyta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272415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Lofti Zadeh - 1973.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Ściśle powiązana z teorią zbiorów rozmytych.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Ogromny wpływ na jej powstanie mieli polscy matematycy/logicy: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Jan Łukasiewicz</a:t>
            </a:r>
            <a:r>
              <a:rPr lang="x-none" altLang="pl-PL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cs typeface="Segoe UI Light" panose="020B0502040204020203" pitchFamily="34" charset="0"/>
                <a:sym typeface="+mn-ea"/>
              </a:rPr>
              <a:t> 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i</a:t>
            </a:r>
            <a:r>
              <a:rPr lang="x-none" altLang="pl-PL" sz="24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cs typeface="Segoe UI Light" panose="020B0502040204020203" pitchFamily="34" charset="0"/>
                <a:sym typeface="+mn-ea"/>
              </a:rPr>
              <a:t>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Alred Tarski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105" y="661035"/>
            <a:ext cx="828167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Logika rozmyta - przykład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5" name="Obraz 4" descr="Zrzut ekranu z 2017-05-08 16-50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56765"/>
            <a:ext cx="10058400" cy="38919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0745" y="1269365"/>
            <a:ext cx="10471785" cy="16122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x-none" altLang="fr-FR" sz="5400" dirty="0" err="1">
                <a:solidFill>
                  <a:srgbClr val="1B1B1B"/>
                </a:solidFill>
                <a:latin typeface="+mn-ea"/>
                <a:cs typeface="Segoe UI" panose="020B0502040204020203" pitchFamily="34" charset="0"/>
              </a:rPr>
              <a:t>Wykorzystanie</a:t>
            </a:r>
            <a:r>
              <a:rPr lang="x-none" altLang="fr-FR" sz="5400" dirty="0" err="1">
                <a:latin typeface="+mn-ea"/>
                <a:cs typeface="Segoe UI" panose="020B0502040204020203" pitchFamily="34" charset="0"/>
              </a:rPr>
              <a:t> </a:t>
            </a:r>
            <a:r>
              <a:rPr lang="x-none" altLang="fr-FR" sz="5400" dirty="0" err="1">
                <a:solidFill>
                  <a:schemeClr val="accent1"/>
                </a:solidFill>
                <a:latin typeface="+mn-ea"/>
                <a:cs typeface="Segoe UI" panose="020B0502040204020203" pitchFamily="34" charset="0"/>
              </a:rPr>
              <a:t>zbiorów rozmytych </a:t>
            </a:r>
            <a:r>
              <a:rPr lang="x-none" altLang="fr-FR" sz="5400" dirty="0" err="1">
                <a:solidFill>
                  <a:srgbClr val="1B1B1B"/>
                </a:solidFill>
                <a:latin typeface="+mn-ea"/>
                <a:cs typeface="Segoe UI" panose="020B0502040204020203" pitchFamily="34" charset="0"/>
                <a:sym typeface="+mn-ea"/>
              </a:rPr>
              <a:t>w </a:t>
            </a:r>
            <a:r>
              <a:rPr lang="x-none" altLang="fr-FR" sz="5400" dirty="0" err="1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cs typeface="Segoe UI" panose="020B0502040204020203" pitchFamily="34" charset="0"/>
              </a:rPr>
              <a:t>silnikach rekomendacji</a:t>
            </a:r>
            <a:endParaRPr lang="x-none" altLang="fr-FR" sz="5400" dirty="0" err="1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745" y="4581525"/>
            <a:ext cx="9199880" cy="14236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Mateusz Grzyb</a:t>
            </a:r>
            <a:endParaRPr lang="x-none" altLang="fr-FR" sz="24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konsultant technologiczny Microsoft Polska</a:t>
            </a:r>
            <a:endParaRPr lang="x-none" altLang="fr-FR" sz="24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</a:pPr>
            <a:r>
              <a:rPr lang="x-none" altLang="fr-FR" sz="2400" dirty="0">
                <a:latin typeface="Segoe UI Light" panose="020B0502040204020203" pitchFamily="34" charset="0"/>
                <a:cs typeface="Segoe UI Light" panose="020B0502040204020203" pitchFamily="34" charset="0"/>
                <a:hlinkClick r:id="rId1" action="ppaction://hlinkfile"/>
              </a:rPr>
              <a:t>mateuszgrzyb.pl</a:t>
            </a:r>
            <a:endParaRPr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Systemy rekomendacyjne</a:t>
            </a:r>
            <a:endParaRPr lang="x-none" altLang="fr-FR" sz="6000" dirty="0">
              <a:solidFill>
                <a:srgbClr val="1B1B1B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/home/mateusz/Pobrane/01_netflix_w_4k_bedzie_dostepny_na_kartach_geforce_gtx_1000_0_b.jpg01_netflix_w_4k_bedzie_dostepny_na_kartach_geforce_gtx_1000_0_b"/>
          <p:cNvPicPr>
            <a:picLocks noGrp="1" noChangeAspect="1"/>
          </p:cNvPicPr>
          <p:nvPr>
            <p:ph type="pic" sz="quarter" idx="11"/>
          </p:nvPr>
        </p:nvPicPr>
        <p:blipFill>
          <a:blip r:embed="rId1"/>
          <a:srcRect l="4006" r="62104"/>
          <a:stretch>
            <a:fillRect/>
          </a:stretch>
        </p:blipFill>
        <p:spPr>
          <a:xfrm>
            <a:off x="4064635" y="0"/>
            <a:ext cx="4136390" cy="6864985"/>
          </a:xfrm>
        </p:spPr>
      </p:pic>
      <p:pic>
        <p:nvPicPr>
          <p:cNvPr id="16" name="Picture Placeholder 15" descr="/home/mateusz/Pobrane/photo.jpgphoto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8201025" y="1470025"/>
            <a:ext cx="3844925" cy="3844925"/>
          </a:xfrm>
        </p:spPr>
      </p:pic>
      <p:pic>
        <p:nvPicPr>
          <p:cNvPr id="5" name="Picture Placeholder 4" descr="amazon-box-logo-stock_1020.0"/>
          <p:cNvPicPr>
            <a:picLocks noChangeAspect="1"/>
          </p:cNvPicPr>
          <p:nvPr>
            <p:ph type="pic" sz="quarter" idx="10"/>
          </p:nvPr>
        </p:nvPicPr>
        <p:blipFill>
          <a:blip r:embed="rId3"/>
          <a:srcRect l="19395" t="9" r="41029"/>
          <a:stretch>
            <a:fillRect/>
          </a:stretch>
        </p:blipFill>
        <p:spPr>
          <a:xfrm>
            <a:off x="0" y="0"/>
            <a:ext cx="4064635" cy="68459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010" y="4187190"/>
            <a:ext cx="4962525" cy="244030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x-none" sz="5400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Silniki rekomendacji</a:t>
            </a:r>
            <a:endParaRPr lang="x-none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39788" y="2334072"/>
            <a:ext cx="2602141" cy="94488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x-none" sz="28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Content based filtering</a:t>
            </a:r>
            <a:endParaRPr lang="x-none">
              <a:latin typeface="+mj-e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1375" y="660400"/>
            <a:ext cx="11290935" cy="854710"/>
          </a:xfrm>
        </p:spPr>
        <p:txBody>
          <a:bodyPr wrap="square"/>
          <a:lstStyle/>
          <a:p>
            <a:r>
              <a:rPr lang="x-none" altLang="fr-FR" sz="420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Systemy rekomendacyjne</a:t>
            </a:r>
            <a:r>
              <a:rPr lang="x-none" altLang="fr-FR" sz="42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x-none" altLang="fr-FR" sz="420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fr-FR" sz="420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x-none" altLang="fr-FR" sz="420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metody filtrowania</a:t>
            </a:r>
            <a:endParaRPr lang="x-none" altLang="fr-FR" sz="420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930" y="2335342"/>
            <a:ext cx="2602141" cy="94488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x-none" sz="28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Collaborative filtering</a:t>
            </a:r>
            <a:endParaRPr lang="x-none" sz="2800" dirty="0" err="1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300" y="2335530"/>
            <a:ext cx="2903220" cy="944880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r>
              <a:rPr lang="x-none" altLang="fr-FR" sz="28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Rozwiązania hybrydowe</a:t>
            </a:r>
            <a:endParaRPr lang="x-none" altLang="fr-FR" sz="28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0105" y="3402330"/>
            <a:ext cx="2957830" cy="11887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rgbClr val="1B1B1B"/>
                </a:solidFill>
                <a:latin typeface="+mn-ea"/>
                <a:cs typeface="Segoe UI Light" panose="020B0502040204020203" pitchFamily="34" charset="0"/>
              </a:rPr>
              <a:t>Filtrowanie w oparciu o indywidualne preferencje użytkownika</a:t>
            </a:r>
            <a:endParaRPr lang="x-none" sz="2000" dirty="0">
              <a:solidFill>
                <a:srgbClr val="1B1B1B"/>
              </a:solidFill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4930" y="3401622"/>
            <a:ext cx="2602141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rgbClr val="1B1B1B"/>
                </a:solidFill>
                <a:latin typeface="+mn-ea"/>
                <a:cs typeface="Segoe UI Light" panose="020B0502040204020203" pitchFamily="34" charset="0"/>
              </a:rPr>
              <a:t>Filtrowanie w oparciu o preferencje użytkowników o podobnym guście.</a:t>
            </a:r>
            <a:endParaRPr lang="x-none" sz="2000" dirty="0">
              <a:solidFill>
                <a:srgbClr val="1B1B1B"/>
              </a:solidFill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50072" y="3401622"/>
            <a:ext cx="2602141" cy="83629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000" dirty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Filtrowanie łączące obie metody.</a:t>
            </a:r>
            <a:endParaRPr lang="x-none" sz="2000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39788" y="3867934"/>
            <a:ext cx="2602141" cy="146113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x-none" altLang="fr-FR" sz="28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Brak problemu "zimnego startu"</a:t>
            </a:r>
            <a:endParaRPr lang="x-none" altLang="fr-FR" sz="28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317480" cy="891540"/>
          </a:xfrm>
        </p:spPr>
        <p:txBody>
          <a:bodyPr wrap="square"/>
          <a:lstStyle/>
          <a:p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Content based filtering </a:t>
            </a:r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- wady i zalety</a:t>
            </a:r>
            <a:endParaRPr 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930" y="3867934"/>
            <a:ext cx="2602141" cy="5181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x-none" sz="28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Szybkość</a:t>
            </a:r>
            <a:endParaRPr lang="x-none" sz="28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50935" y="3869055"/>
            <a:ext cx="3148965" cy="103441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algn="ctr"/>
            <a:r>
              <a:rPr lang="x-none" altLang="fr-FR" sz="28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Daje gorsze rezultaty niż CF *</a:t>
            </a:r>
            <a:endParaRPr lang="x-none" altLang="fr-FR" sz="28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11" name="Group 2310"/>
          <p:cNvGrpSpPr/>
          <p:nvPr/>
        </p:nvGrpSpPr>
        <p:grpSpPr>
          <a:xfrm>
            <a:off x="1631950" y="2679700"/>
            <a:ext cx="829945" cy="816610"/>
            <a:chOff x="776284" y="-368300"/>
            <a:chExt cx="765176" cy="763588"/>
          </a:xfrm>
          <a:solidFill>
            <a:schemeClr val="accent1"/>
          </a:solidFill>
        </p:grpSpPr>
        <p:sp>
          <p:nvSpPr>
            <p:cNvPr id="2465" name="Freeform 811"/>
            <p:cNvSpPr>
              <a:spLocks noEditPoints="1"/>
            </p:cNvSpPr>
            <p:nvPr/>
          </p:nvSpPr>
          <p:spPr bwMode="auto">
            <a:xfrm>
              <a:off x="776284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/>
            </a:p>
          </p:txBody>
        </p:sp>
        <p:sp>
          <p:nvSpPr>
            <p:cNvPr id="2466" name="Freeform 812"/>
            <p:cNvSpPr/>
            <p:nvPr/>
          </p:nvSpPr>
          <p:spPr bwMode="auto">
            <a:xfrm>
              <a:off x="954084" y="-127000"/>
              <a:ext cx="407988" cy="280988"/>
            </a:xfrm>
            <a:custGeom>
              <a:avLst/>
              <a:gdLst>
                <a:gd name="T0" fmla="*/ 50 w 128"/>
                <a:gd name="T1" fmla="*/ 88 h 88"/>
                <a:gd name="T2" fmla="*/ 47 w 128"/>
                <a:gd name="T3" fmla="*/ 87 h 88"/>
                <a:gd name="T4" fmla="*/ 1 w 128"/>
                <a:gd name="T5" fmla="*/ 42 h 88"/>
                <a:gd name="T6" fmla="*/ 1 w 128"/>
                <a:gd name="T7" fmla="*/ 36 h 88"/>
                <a:gd name="T8" fmla="*/ 7 w 128"/>
                <a:gd name="T9" fmla="*/ 36 h 88"/>
                <a:gd name="T10" fmla="*/ 50 w 128"/>
                <a:gd name="T11" fmla="*/ 78 h 88"/>
                <a:gd name="T12" fmla="*/ 121 w 128"/>
                <a:gd name="T13" fmla="*/ 1 h 88"/>
                <a:gd name="T14" fmla="*/ 127 w 128"/>
                <a:gd name="T15" fmla="*/ 1 h 88"/>
                <a:gd name="T16" fmla="*/ 127 w 128"/>
                <a:gd name="T17" fmla="*/ 7 h 88"/>
                <a:gd name="T18" fmla="*/ 53 w 128"/>
                <a:gd name="T19" fmla="*/ 87 h 88"/>
                <a:gd name="T20" fmla="*/ 50 w 128"/>
                <a:gd name="T21" fmla="*/ 88 h 88"/>
                <a:gd name="T22" fmla="*/ 50 w 12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8">
                  <a:moveTo>
                    <a:pt x="50" y="88"/>
                  </a:moveTo>
                  <a:cubicBezTo>
                    <a:pt x="49" y="88"/>
                    <a:pt x="48" y="88"/>
                    <a:pt x="47" y="8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3" y="35"/>
                    <a:pt x="5" y="35"/>
                    <a:pt x="7" y="3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8" y="3"/>
                    <a:pt x="128" y="5"/>
                    <a:pt x="127" y="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/>
            </a:p>
          </p:txBody>
        </p:sp>
      </p:grpSp>
      <p:grpSp>
        <p:nvGrpSpPr>
          <p:cNvPr id="3" name="Group 2310"/>
          <p:cNvGrpSpPr/>
          <p:nvPr/>
        </p:nvGrpSpPr>
        <p:grpSpPr>
          <a:xfrm>
            <a:off x="5664200" y="2679700"/>
            <a:ext cx="829945" cy="816610"/>
            <a:chOff x="776284" y="-368300"/>
            <a:chExt cx="765176" cy="763588"/>
          </a:xfrm>
          <a:solidFill>
            <a:schemeClr val="accent1"/>
          </a:solidFill>
        </p:grpSpPr>
        <p:sp>
          <p:nvSpPr>
            <p:cNvPr id="4" name="Freeform 811"/>
            <p:cNvSpPr>
              <a:spLocks noEditPoints="1"/>
            </p:cNvSpPr>
            <p:nvPr/>
          </p:nvSpPr>
          <p:spPr bwMode="auto">
            <a:xfrm>
              <a:off x="776284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/>
            </a:p>
          </p:txBody>
        </p:sp>
        <p:sp>
          <p:nvSpPr>
            <p:cNvPr id="5" name="Freeform 812"/>
            <p:cNvSpPr/>
            <p:nvPr/>
          </p:nvSpPr>
          <p:spPr bwMode="auto">
            <a:xfrm>
              <a:off x="954084" y="-127000"/>
              <a:ext cx="407988" cy="280988"/>
            </a:xfrm>
            <a:custGeom>
              <a:avLst/>
              <a:gdLst>
                <a:gd name="T0" fmla="*/ 50 w 128"/>
                <a:gd name="T1" fmla="*/ 88 h 88"/>
                <a:gd name="T2" fmla="*/ 47 w 128"/>
                <a:gd name="T3" fmla="*/ 87 h 88"/>
                <a:gd name="T4" fmla="*/ 1 w 128"/>
                <a:gd name="T5" fmla="*/ 42 h 88"/>
                <a:gd name="T6" fmla="*/ 1 w 128"/>
                <a:gd name="T7" fmla="*/ 36 h 88"/>
                <a:gd name="T8" fmla="*/ 7 w 128"/>
                <a:gd name="T9" fmla="*/ 36 h 88"/>
                <a:gd name="T10" fmla="*/ 50 w 128"/>
                <a:gd name="T11" fmla="*/ 78 h 88"/>
                <a:gd name="T12" fmla="*/ 121 w 128"/>
                <a:gd name="T13" fmla="*/ 1 h 88"/>
                <a:gd name="T14" fmla="*/ 127 w 128"/>
                <a:gd name="T15" fmla="*/ 1 h 88"/>
                <a:gd name="T16" fmla="*/ 127 w 128"/>
                <a:gd name="T17" fmla="*/ 7 h 88"/>
                <a:gd name="T18" fmla="*/ 53 w 128"/>
                <a:gd name="T19" fmla="*/ 87 h 88"/>
                <a:gd name="T20" fmla="*/ 50 w 128"/>
                <a:gd name="T21" fmla="*/ 88 h 88"/>
                <a:gd name="T22" fmla="*/ 50 w 12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88">
                  <a:moveTo>
                    <a:pt x="50" y="88"/>
                  </a:moveTo>
                  <a:cubicBezTo>
                    <a:pt x="49" y="88"/>
                    <a:pt x="48" y="88"/>
                    <a:pt x="47" y="87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0"/>
                    <a:pt x="0" y="38"/>
                    <a:pt x="1" y="36"/>
                  </a:cubicBezTo>
                  <a:cubicBezTo>
                    <a:pt x="3" y="35"/>
                    <a:pt x="5" y="35"/>
                    <a:pt x="7" y="36"/>
                  </a:cubicBezTo>
                  <a:cubicBezTo>
                    <a:pt x="50" y="78"/>
                    <a:pt x="50" y="78"/>
                    <a:pt x="50" y="78"/>
                  </a:cubicBez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5" y="0"/>
                    <a:pt x="127" y="1"/>
                  </a:cubicBezTo>
                  <a:cubicBezTo>
                    <a:pt x="128" y="3"/>
                    <a:pt x="128" y="5"/>
                    <a:pt x="127" y="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2" y="88"/>
                    <a:pt x="51" y="88"/>
                    <a:pt x="50" y="88"/>
                  </a:cubicBezTo>
                  <a:cubicBezTo>
                    <a:pt x="50" y="88"/>
                    <a:pt x="50" y="88"/>
                    <a:pt x="50" y="88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/>
            </a:p>
          </p:txBody>
        </p:sp>
      </p:grpSp>
      <p:grpSp>
        <p:nvGrpSpPr>
          <p:cNvPr id="2312" name="Group 2311"/>
          <p:cNvGrpSpPr/>
          <p:nvPr/>
        </p:nvGrpSpPr>
        <p:grpSpPr>
          <a:xfrm>
            <a:off x="9624060" y="2679700"/>
            <a:ext cx="826770" cy="814705"/>
            <a:chOff x="3579812" y="-368300"/>
            <a:chExt cx="765176" cy="763588"/>
          </a:xfrm>
          <a:solidFill>
            <a:srgbClr val="FF0000"/>
          </a:solidFill>
        </p:grpSpPr>
        <p:sp>
          <p:nvSpPr>
            <p:cNvPr id="2462" name="Freeform 813"/>
            <p:cNvSpPr>
              <a:spLocks noEditPoints="1"/>
            </p:cNvSpPr>
            <p:nvPr/>
          </p:nvSpPr>
          <p:spPr bwMode="auto">
            <a:xfrm>
              <a:off x="3579812" y="-368300"/>
              <a:ext cx="765176" cy="763588"/>
            </a:xfrm>
            <a:custGeom>
              <a:avLst/>
              <a:gdLst>
                <a:gd name="T0" fmla="*/ 120 w 240"/>
                <a:gd name="T1" fmla="*/ 240 h 240"/>
                <a:gd name="T2" fmla="*/ 0 w 240"/>
                <a:gd name="T3" fmla="*/ 120 h 240"/>
                <a:gd name="T4" fmla="*/ 120 w 240"/>
                <a:gd name="T5" fmla="*/ 0 h 240"/>
                <a:gd name="T6" fmla="*/ 240 w 240"/>
                <a:gd name="T7" fmla="*/ 120 h 240"/>
                <a:gd name="T8" fmla="*/ 120 w 240"/>
                <a:gd name="T9" fmla="*/ 240 h 240"/>
                <a:gd name="T10" fmla="*/ 120 w 240"/>
                <a:gd name="T11" fmla="*/ 8 h 240"/>
                <a:gd name="T12" fmla="*/ 8 w 240"/>
                <a:gd name="T13" fmla="*/ 120 h 240"/>
                <a:gd name="T14" fmla="*/ 120 w 240"/>
                <a:gd name="T15" fmla="*/ 232 h 240"/>
                <a:gd name="T16" fmla="*/ 232 w 240"/>
                <a:gd name="T17" fmla="*/ 120 h 240"/>
                <a:gd name="T18" fmla="*/ 120 w 240"/>
                <a:gd name="T19" fmla="*/ 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0" h="240">
                  <a:moveTo>
                    <a:pt x="120" y="240"/>
                  </a:moveTo>
                  <a:cubicBezTo>
                    <a:pt x="54" y="240"/>
                    <a:pt x="0" y="186"/>
                    <a:pt x="0" y="120"/>
                  </a:cubicBezTo>
                  <a:cubicBezTo>
                    <a:pt x="0" y="54"/>
                    <a:pt x="54" y="0"/>
                    <a:pt x="120" y="0"/>
                  </a:cubicBezTo>
                  <a:cubicBezTo>
                    <a:pt x="186" y="0"/>
                    <a:pt x="240" y="54"/>
                    <a:pt x="240" y="120"/>
                  </a:cubicBezTo>
                  <a:cubicBezTo>
                    <a:pt x="240" y="186"/>
                    <a:pt x="186" y="240"/>
                    <a:pt x="120" y="240"/>
                  </a:cubicBezTo>
                  <a:close/>
                  <a:moveTo>
                    <a:pt x="120" y="8"/>
                  </a:moveTo>
                  <a:cubicBezTo>
                    <a:pt x="58" y="8"/>
                    <a:pt x="8" y="58"/>
                    <a:pt x="8" y="120"/>
                  </a:cubicBezTo>
                  <a:cubicBezTo>
                    <a:pt x="8" y="182"/>
                    <a:pt x="58" y="232"/>
                    <a:pt x="120" y="232"/>
                  </a:cubicBezTo>
                  <a:cubicBezTo>
                    <a:pt x="182" y="232"/>
                    <a:pt x="232" y="182"/>
                    <a:pt x="232" y="120"/>
                  </a:cubicBezTo>
                  <a:cubicBezTo>
                    <a:pt x="232" y="58"/>
                    <a:pt x="182" y="8"/>
                    <a:pt x="120" y="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 b="1"/>
            </a:p>
          </p:txBody>
        </p:sp>
        <p:sp>
          <p:nvSpPr>
            <p:cNvPr id="2463" name="Freeform 814"/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84 w 88"/>
                <a:gd name="T1" fmla="*/ 88 h 88"/>
                <a:gd name="T2" fmla="*/ 81 w 88"/>
                <a:gd name="T3" fmla="*/ 87 h 88"/>
                <a:gd name="T4" fmla="*/ 1 w 88"/>
                <a:gd name="T5" fmla="*/ 7 h 88"/>
                <a:gd name="T6" fmla="*/ 1 w 88"/>
                <a:gd name="T7" fmla="*/ 1 h 88"/>
                <a:gd name="T8" fmla="*/ 7 w 88"/>
                <a:gd name="T9" fmla="*/ 1 h 88"/>
                <a:gd name="T10" fmla="*/ 87 w 88"/>
                <a:gd name="T11" fmla="*/ 81 h 88"/>
                <a:gd name="T12" fmla="*/ 87 w 88"/>
                <a:gd name="T13" fmla="*/ 87 h 88"/>
                <a:gd name="T14" fmla="*/ 8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84" y="88"/>
                  </a:moveTo>
                  <a:cubicBezTo>
                    <a:pt x="83" y="88"/>
                    <a:pt x="82" y="88"/>
                    <a:pt x="81" y="8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8" y="83"/>
                    <a:pt x="88" y="85"/>
                    <a:pt x="87" y="87"/>
                  </a:cubicBezTo>
                  <a:cubicBezTo>
                    <a:pt x="86" y="88"/>
                    <a:pt x="85" y="88"/>
                    <a:pt x="84" y="8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 b="1"/>
            </a:p>
          </p:txBody>
        </p:sp>
        <p:sp>
          <p:nvSpPr>
            <p:cNvPr id="2464" name="Freeform 815"/>
            <p:cNvSpPr/>
            <p:nvPr/>
          </p:nvSpPr>
          <p:spPr bwMode="auto">
            <a:xfrm>
              <a:off x="3822700" y="-127000"/>
              <a:ext cx="279400" cy="280988"/>
            </a:xfrm>
            <a:custGeom>
              <a:avLst/>
              <a:gdLst>
                <a:gd name="T0" fmla="*/ 4 w 88"/>
                <a:gd name="T1" fmla="*/ 88 h 88"/>
                <a:gd name="T2" fmla="*/ 1 w 88"/>
                <a:gd name="T3" fmla="*/ 87 h 88"/>
                <a:gd name="T4" fmla="*/ 1 w 88"/>
                <a:gd name="T5" fmla="*/ 81 h 88"/>
                <a:gd name="T6" fmla="*/ 81 w 88"/>
                <a:gd name="T7" fmla="*/ 1 h 88"/>
                <a:gd name="T8" fmla="*/ 87 w 88"/>
                <a:gd name="T9" fmla="*/ 1 h 88"/>
                <a:gd name="T10" fmla="*/ 87 w 88"/>
                <a:gd name="T11" fmla="*/ 7 h 88"/>
                <a:gd name="T12" fmla="*/ 7 w 88"/>
                <a:gd name="T13" fmla="*/ 87 h 88"/>
                <a:gd name="T14" fmla="*/ 4 w 88"/>
                <a:gd name="T1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88">
                  <a:moveTo>
                    <a:pt x="4" y="88"/>
                  </a:moveTo>
                  <a:cubicBezTo>
                    <a:pt x="3" y="88"/>
                    <a:pt x="2" y="88"/>
                    <a:pt x="1" y="87"/>
                  </a:cubicBezTo>
                  <a:cubicBezTo>
                    <a:pt x="0" y="85"/>
                    <a:pt x="0" y="83"/>
                    <a:pt x="1" y="81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83" y="0"/>
                    <a:pt x="85" y="0"/>
                    <a:pt x="87" y="1"/>
                  </a:cubicBezTo>
                  <a:cubicBezTo>
                    <a:pt x="88" y="3"/>
                    <a:pt x="88" y="5"/>
                    <a:pt x="87" y="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6" y="88"/>
                    <a:pt x="5" y="88"/>
                    <a:pt x="4" y="88"/>
                  </a:cubicBezTo>
                  <a:close/>
                </a:path>
              </a:pathLst>
            </a:custGeom>
            <a:grpFill/>
            <a:ln w="9525" cmpd="sng">
              <a:solidFill>
                <a:srgbClr val="FF0000"/>
              </a:solidFill>
              <a:prstDash val="solid"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fr-FR" b="1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Przykład silnika rekomendacji</a:t>
            </a:r>
            <a:endParaRPr lang="x-none" altLang="fr-FR" sz="6000" dirty="0">
              <a:solidFill>
                <a:srgbClr val="1B1B1B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494790"/>
          </a:xfrm>
        </p:spPr>
        <p:txBody>
          <a:bodyPr wrap="square"/>
          <a:lstStyle/>
          <a:p>
            <a:r>
              <a:rPr 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Silnik </a:t>
            </a:r>
            <a:r>
              <a:rPr lang="x-none" altLang="fr-FR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rekomendacji </a:t>
            </a:r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filmów z filtrowaniem opartym o </a:t>
            </a:r>
            <a:r>
              <a:rPr lang="x-none" altLang="fr-FR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logikę rozmytą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90" y="1838960"/>
            <a:ext cx="10504805" cy="404050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2727 filmów.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15986 </a:t>
            </a:r>
            <a:r>
              <a:rPr lang="x-none" altLang="pl-PL" sz="2400" dirty="0" smtClean="0">
                <a:solidFill>
                  <a:schemeClr val="accent1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aktorów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6563 słów kluczowych.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1633 reżyserów.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108 </a:t>
            </a:r>
            <a:r>
              <a:rPr lang="x-none" altLang="pl-PL" sz="2400" dirty="0" smtClean="0">
                <a:solidFill>
                  <a:schemeClr val="accent1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języków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92 </a:t>
            </a:r>
            <a:r>
              <a:rPr lang="x-none" altLang="pl-PL" sz="2400" dirty="0" smtClean="0">
                <a:solidFill>
                  <a:schemeClr val="accent1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państw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24 </a:t>
            </a:r>
            <a:r>
              <a:rPr lang="x-none" altLang="pl-PL" sz="2400" dirty="0" smtClean="0">
                <a:solidFill>
                  <a:schemeClr val="accent1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gatunków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457200" indent="-457200">
              <a:lnSpc>
                <a:spcPct val="120000"/>
              </a:lnSpc>
              <a:buFont typeface="Arial" charset="0"/>
              <a:buChar char="•"/>
            </a:pP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727075"/>
          </a:xfrm>
        </p:spPr>
        <p:txBody>
          <a:bodyPr wrap="square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x-none" altLang="fr-FR" dirty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</a:rPr>
              <a:t>Struktura bazy danych</a:t>
            </a:r>
            <a:endParaRPr lang="x-none" altLang="fr-FR" dirty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3" name="Obraz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840" y="1604645"/>
            <a:ext cx="6449695" cy="52158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056005" y="4137660"/>
            <a:ext cx="1864360" cy="13106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Filtrowanie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filmów lubianych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 przez daną osobę.</a:t>
            </a:r>
            <a:endParaRPr lang="x-none">
              <a:latin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5792" y="2728117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55052" y="2728117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6532" y="2728117"/>
            <a:ext cx="944566" cy="944566"/>
            <a:chOff x="3173014" y="2956717"/>
            <a:chExt cx="944566" cy="944566"/>
          </a:xfrm>
        </p:grpSpPr>
        <p:sp>
          <p:nvSpPr>
            <p:cNvPr id="29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31322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6190" y="4136390"/>
            <a:ext cx="2092325" cy="7010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Filtrowanie atrybutów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filmów.</a:t>
            </a:r>
            <a:endParaRPr lang="x-none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7010" y="4136390"/>
            <a:ext cx="2567305" cy="9144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>
                <a:latin typeface="+mn-ea"/>
              </a:rPr>
              <a:t>Wyznaczenie </a:t>
            </a:r>
            <a:r>
              <a:rPr lang="x-none">
                <a:solidFill>
                  <a:schemeClr val="accent1"/>
                </a:solidFill>
                <a:latin typeface="+mn-ea"/>
              </a:rPr>
              <a:t>stopnia podobieństwa</a:t>
            </a:r>
            <a:r>
              <a:rPr lang="x-none">
                <a:latin typeface="+mn-ea"/>
              </a:rPr>
              <a:t> pomiędzy filmami.</a:t>
            </a:r>
            <a:endParaRPr lang="x-none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7830" y="4136390"/>
            <a:ext cx="282575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Wyznaczenie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współczynnika wsparcia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rekomendacji</a:t>
            </a:r>
            <a:endParaRPr lang="x-none">
              <a:latin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961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891540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Etapy budowania </a:t>
            </a:r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silnika rekomendacji</a:t>
            </a:r>
            <a:endParaRPr lang="x-none" altLang="fr-FR" dirty="0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475043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7501255" y="3199765"/>
            <a:ext cx="183007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056640" y="4137660"/>
            <a:ext cx="2117725" cy="13106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b="1" dirty="0" err="1">
                <a:latin typeface="+mn-ea"/>
                <a:cs typeface="Segoe UI Light" panose="020B0502040204020203" pitchFamily="34" charset="0"/>
              </a:rPr>
              <a:t>Filtrowanie </a:t>
            </a:r>
            <a:r>
              <a:rPr lang="x-none" sz="2000" b="1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fimów </a:t>
            </a:r>
            <a:br>
              <a:rPr lang="x-none" sz="2000" b="1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</a:br>
            <a:r>
              <a:rPr lang="x-none" sz="2000" b="1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lubianych</a:t>
            </a:r>
            <a:r>
              <a:rPr lang="x-none" sz="2000" b="1" dirty="0" err="1">
                <a:latin typeface="+mn-ea"/>
                <a:cs typeface="Segoe UI Light" panose="020B0502040204020203" pitchFamily="34" charset="0"/>
              </a:rPr>
              <a:t> przez daną osobę.</a:t>
            </a:r>
            <a:endParaRPr lang="x-none" sz="2000" b="1" dirty="0" err="1">
              <a:latin typeface="+mn-ea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5792" y="2728117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56322" y="2728117"/>
            <a:ext cx="944566" cy="944566"/>
            <a:chOff x="3174284" y="2956717"/>
            <a:chExt cx="944566" cy="944566"/>
          </a:xfrm>
        </p:grpSpPr>
        <p:sp>
          <p:nvSpPr>
            <p:cNvPr id="27" name="Oval 26"/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1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6532" y="2728117"/>
            <a:ext cx="944566" cy="944566"/>
            <a:chOff x="3173014" y="2956717"/>
            <a:chExt cx="944566" cy="944566"/>
          </a:xfrm>
        </p:grpSpPr>
        <p:sp>
          <p:nvSpPr>
            <p:cNvPr id="29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31322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6190" y="4136390"/>
            <a:ext cx="2092325" cy="7010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Filtrowanie atrybutów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filmów.</a:t>
            </a:r>
            <a:endParaRPr lang="x-none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7010" y="4136390"/>
            <a:ext cx="2567305" cy="9144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>
                <a:latin typeface="+mn-ea"/>
              </a:rPr>
              <a:t>Wyznaczenie </a:t>
            </a:r>
            <a:r>
              <a:rPr lang="x-none">
                <a:solidFill>
                  <a:schemeClr val="accent1"/>
                </a:solidFill>
                <a:latin typeface="+mn-ea"/>
              </a:rPr>
              <a:t>stopnia podobieństwa</a:t>
            </a:r>
            <a:r>
              <a:rPr lang="x-none">
                <a:latin typeface="+mn-ea"/>
              </a:rPr>
              <a:t> pomiędzy filmami.</a:t>
            </a:r>
            <a:endParaRPr lang="x-none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7830" y="4136390"/>
            <a:ext cx="282575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Wyznaczenie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współczynnika wsparcia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rekomendacji</a:t>
            </a:r>
            <a:endParaRPr lang="x-none">
              <a:latin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961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891540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Etapy budowania </a:t>
            </a:r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silnika rekomendacji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475043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7501255" y="3199765"/>
            <a:ext cx="183007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330325"/>
          </a:xfrm>
        </p:spPr>
        <p:txBody>
          <a:bodyPr wrap="square"/>
          <a:lstStyle/>
          <a:p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Kiedy możemy uznać, że </a:t>
            </a:r>
            <a:r>
              <a:rPr lang="x-none" altLang="fr-FR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użytkownik polubił</a:t>
            </a:r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dany film?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4" name="Obraz 3" descr="Zrzut ekranu z 2017-05-08 20-36-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067050"/>
            <a:ext cx="3451999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latin typeface="+mj-lt"/>
                <a:cs typeface="Segoe UI" panose="020B0502040204020203" pitchFamily="34" charset="0"/>
              </a:rPr>
              <a:t>O czym będzie ta</a:t>
            </a:r>
            <a:r>
              <a:rPr lang="fr-FR" sz="6000" dirty="0">
                <a:solidFill>
                  <a:srgbClr val="1B1B1B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x-none" altLang="fr-FR" sz="6000" dirty="0" err="1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prezentacja</a:t>
            </a:r>
            <a:r>
              <a:rPr lang="x-none" altLang="fr-FR" sz="6000" dirty="0" err="1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Segoe UI" panose="020B0502040204020203" pitchFamily="34" charset="0"/>
              </a:rPr>
              <a:t>?</a:t>
            </a:r>
            <a:endParaRPr lang="x-none" altLang="fr-FR" sz="6000" dirty="0" err="1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330325"/>
          </a:xfrm>
        </p:spPr>
        <p:txBody>
          <a:bodyPr wrap="square"/>
          <a:lstStyle/>
          <a:p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Kiedy możemy uznać, że </a:t>
            </a:r>
            <a:r>
              <a:rPr lang="x-none" altLang="fr-FR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użytkownik polubił</a:t>
            </a:r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dany film? - Przykład nr. 1.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90" y="1838960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W skali 1-5 użytkownik ocenił "film A" na 4.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3" name="Obraz 2" descr="Zrzut ekranu z 2017-05-08 20-46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4160" y="3175635"/>
            <a:ext cx="4038092" cy="178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7090" y="5373370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Stopień przynależności jest większy niż 0.5, a więc film można zaliczyć do zbioru filmów lubianych przez danego użytkownika.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330325"/>
          </a:xfrm>
        </p:spPr>
        <p:txBody>
          <a:bodyPr wrap="square"/>
          <a:lstStyle/>
          <a:p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Kiedy możemy uznać, że </a:t>
            </a:r>
            <a:r>
              <a:rPr lang="x-none" altLang="fr-FR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użytkownik polubił</a:t>
            </a:r>
            <a:r>
              <a:rPr lang="x-none" altLang="fr-FR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dany film? - Przykład nr. 2.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090" y="1838960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W skali 1-5 użytkownik ocenił "film B" na 3.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090" y="5373370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Stopień przynależności jest równyniż 0.5, a więc filmu nie można zaliczyć do zbioru filmów lubianych przez danego użytkownika.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4" name="Obraz 3" descr="Zrzut ekranu z 2017-05-08 20-50-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3395" y="3143250"/>
            <a:ext cx="3634232" cy="17830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godfather-4-a49a10c93e4e79d0393cfbe619e84dbe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r="9258"/>
          <a:stretch>
            <a:fillRect/>
          </a:stretch>
        </p:blipFill>
        <p:spPr>
          <a:xfrm>
            <a:off x="635" y="0"/>
            <a:ext cx="4064000" cy="6858000"/>
          </a:xfrm>
          <a:prstGeom prst="rect">
            <a:avLst/>
          </a:prstGeom>
        </p:spPr>
      </p:pic>
      <p:pic>
        <p:nvPicPr>
          <p:cNvPr id="3" name="Picture Placeholder 2" descr="goodfellas-5236f4eb565d5"/>
          <p:cNvPicPr>
            <a:picLocks noChangeAspect="1"/>
          </p:cNvPicPr>
          <p:nvPr>
            <p:ph type="pic" sz="quarter" idx="11"/>
          </p:nvPr>
        </p:nvPicPr>
        <p:blipFill>
          <a:blip r:embed="rId2"/>
          <a:srcRect l="5941" r="9937"/>
          <a:stretch>
            <a:fillRect/>
          </a:stretch>
        </p:blipFill>
        <p:spPr>
          <a:xfrm>
            <a:off x="4064635" y="0"/>
            <a:ext cx="4064000" cy="688975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5015865" y="4725670"/>
            <a:ext cx="2304415" cy="57594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4" name="Picture Placeholder 3" descr="wallup-185217"/>
          <p:cNvPicPr>
            <a:picLocks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8098790" y="635"/>
            <a:ext cx="4093845" cy="68599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010" y="4187190"/>
            <a:ext cx="4962525" cy="184594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p>
            <a:pPr>
              <a:lnSpc>
                <a:spcPct val="90000"/>
              </a:lnSpc>
            </a:pPr>
            <a:r>
              <a:rPr lang="x-none" sz="4000" dirty="0" err="1">
                <a:solidFill>
                  <a:schemeClr val="bg1"/>
                </a:solidFill>
                <a:latin typeface="+mn-ea"/>
                <a:cs typeface="Segoe UI Light" panose="020B0502040204020203" pitchFamily="34" charset="0"/>
              </a:rPr>
              <a:t>Filmy ocenione przez Dominika</a:t>
            </a:r>
            <a:endParaRPr lang="x-none" sz="4000">
              <a:latin typeface="+mn-e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056640" y="4137660"/>
            <a:ext cx="2117725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Filtrowanie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fimów </a:t>
            </a:r>
            <a:b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</a:b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lubianych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 przez daną osobę.</a:t>
            </a:r>
            <a:endParaRPr lang="x-none" sz="2000" dirty="0" err="1">
              <a:latin typeface="+mn-ea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05792" y="2728117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556532" y="2728117"/>
            <a:ext cx="944566" cy="944566"/>
            <a:chOff x="3173014" y="2956717"/>
            <a:chExt cx="944566" cy="944566"/>
          </a:xfrm>
        </p:grpSpPr>
        <p:sp>
          <p:nvSpPr>
            <p:cNvPr id="29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331322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6190" y="4136390"/>
            <a:ext cx="2371090" cy="7010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b="1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Filtrowanie atrybutów </a:t>
            </a:r>
            <a:r>
              <a:rPr lang="x-none" sz="2000" b="1" dirty="0" err="1">
                <a:latin typeface="+mn-ea"/>
                <a:cs typeface="Segoe UI Light" panose="020B0502040204020203" pitchFamily="34" charset="0"/>
              </a:rPr>
              <a:t>filmów.</a:t>
            </a:r>
            <a:endParaRPr lang="x-none" b="1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557010" y="4136390"/>
            <a:ext cx="2567305" cy="9144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>
                <a:latin typeface="+mn-ea"/>
              </a:rPr>
              <a:t>Wyznaczenie </a:t>
            </a:r>
            <a:r>
              <a:rPr lang="x-none">
                <a:solidFill>
                  <a:schemeClr val="accent1"/>
                </a:solidFill>
                <a:latin typeface="+mn-ea"/>
              </a:rPr>
              <a:t>stopnia podobieństwa</a:t>
            </a:r>
            <a:r>
              <a:rPr lang="x-none">
                <a:latin typeface="+mn-ea"/>
              </a:rPr>
              <a:t> pomiędzy filmami.</a:t>
            </a:r>
            <a:endParaRPr lang="x-none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7830" y="4136390"/>
            <a:ext cx="282575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Wyznaczenie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współczynnika wsparcia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rekomendacji</a:t>
            </a:r>
            <a:endParaRPr lang="x-none">
              <a:latin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961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891540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Etapy budowania </a:t>
            </a:r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silnika rekomendacji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475043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7501255" y="3199765"/>
            <a:ext cx="183007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24"/>
          <p:cNvGrpSpPr/>
          <p:nvPr/>
        </p:nvGrpSpPr>
        <p:grpSpPr>
          <a:xfrm>
            <a:off x="3806507" y="2728117"/>
            <a:ext cx="944566" cy="944566"/>
            <a:chOff x="3174284" y="2956717"/>
            <a:chExt cx="944566" cy="944566"/>
          </a:xfrm>
        </p:grpSpPr>
        <p:sp>
          <p:nvSpPr>
            <p:cNvPr id="7" name="Oval 26"/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8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2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endParaRPr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1054892" y="2728117"/>
            <a:ext cx="944566" cy="944566"/>
            <a:chOff x="3173014" y="2956717"/>
            <a:chExt cx="944566" cy="944566"/>
          </a:xfrm>
        </p:grpSpPr>
        <p:sp>
          <p:nvSpPr>
            <p:cNvPr id="17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18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6400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Filtrowanie atrybutów</a:t>
            </a:r>
            <a:r>
              <a:rPr lang="x-none" altLang="fr-FR" sz="3800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filmów</a:t>
            </a:r>
            <a:endParaRPr lang="x-none" altLang="fr-FR" sz="38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8" name="Obraz 7" descr="Zrzut ekranu z 2017-05-08 21-46-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2175" y="2922905"/>
            <a:ext cx="5303940" cy="2903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7090" y="1480185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Obliczenie </a:t>
            </a:r>
            <a:r>
              <a:rPr lang="x-none" altLang="pl-PL" sz="2400" dirty="0" smtClean="0">
                <a:solidFill>
                  <a:schemeClr val="accent1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stopnia przynależności </a:t>
            </a: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filmu do danego gatunku/aktora/języka/kraju produkcji.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6400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Filtrowanie atrybutów</a:t>
            </a:r>
            <a:r>
              <a:rPr lang="x-none" altLang="fr-FR" sz="3800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filmów - "The Goodfather"</a:t>
            </a:r>
            <a:endParaRPr lang="x-none" altLang="fr-FR" sz="38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3" name="Tabela 2"/>
          <p:cNvGraphicFramePr/>
          <p:nvPr/>
        </p:nvGraphicFramePr>
        <p:xfrm>
          <a:off x="1828800" y="1852930"/>
          <a:ext cx="8534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Gatunek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The Godfather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Crime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The Godfather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Drama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4" descr="Zrzut ekranu z 2017-05-08 21-56-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83840" y="3717290"/>
            <a:ext cx="6620764" cy="149352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6400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Filtrowanie atrybutów</a:t>
            </a:r>
            <a:r>
              <a:rPr lang="x-none" altLang="fr-FR" sz="3800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filmów - "Goodfellas"</a:t>
            </a:r>
            <a:endParaRPr lang="x-none" altLang="fr-FR" sz="38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3" name="Tabela 2"/>
          <p:cNvGraphicFramePr/>
          <p:nvPr/>
        </p:nvGraphicFramePr>
        <p:xfrm>
          <a:off x="1828800" y="1924685"/>
          <a:ext cx="85344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Język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Goodfellas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English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Goodfellas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Italian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az 4" descr="Zrzut ekranu z 2017-05-08 22-03-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7350" y="3645535"/>
            <a:ext cx="6354064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6400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Filtrowanie atrybutów</a:t>
            </a:r>
            <a:r>
              <a:rPr lang="x-none" altLang="fr-FR" sz="3800" dirty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 filmów - "Casino"</a:t>
            </a:r>
            <a:endParaRPr lang="x-none" altLang="fr-FR" sz="38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3" name="Tabela 2"/>
          <p:cNvGraphicFramePr/>
          <p:nvPr/>
        </p:nvGraphicFramePr>
        <p:xfrm>
          <a:off x="1828800" y="1924685"/>
          <a:ext cx="8534400" cy="156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42672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Gatunek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Casino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Biography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Casino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Crime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Casino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Drama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Obraz 3" descr="Zrzut ekranu z 2017-05-08 22-15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5795" y="4004310"/>
            <a:ext cx="5837802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056640" y="4137660"/>
            <a:ext cx="2117725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Filtrowanie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fimów </a:t>
            </a:r>
            <a:b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</a:b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lubianych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 przez daną osobę.</a:t>
            </a:r>
            <a:endParaRPr lang="x-none" sz="2000" dirty="0" err="1">
              <a:latin typeface="+mn-ea"/>
              <a:cs typeface="Segoe UI Light" panose="020B0502040204020203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331322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6190" y="4136390"/>
            <a:ext cx="2371090" cy="7010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Filtrowanie atrybutów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filmów.</a:t>
            </a:r>
            <a:endParaRPr lang="x-none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85890" y="4136390"/>
            <a:ext cx="2803525" cy="9144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b="1">
                <a:latin typeface="+mn-ea"/>
              </a:rPr>
              <a:t>Wyznaczenie </a:t>
            </a:r>
            <a:r>
              <a:rPr lang="x-none" b="1">
                <a:solidFill>
                  <a:schemeClr val="accent1"/>
                </a:solidFill>
                <a:latin typeface="+mn-ea"/>
              </a:rPr>
              <a:t>stopnia podobieństwa</a:t>
            </a:r>
            <a:r>
              <a:rPr lang="x-none" b="1">
                <a:latin typeface="+mn-ea"/>
              </a:rPr>
              <a:t> pomiędzy filmami.</a:t>
            </a:r>
            <a:endParaRPr lang="x-none" b="1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307830" y="4136390"/>
            <a:ext cx="282575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Wyznaczenie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współczynnika wsparcia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rekomendacji</a:t>
            </a:r>
            <a:endParaRPr lang="x-none">
              <a:latin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961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891540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Etapy budowania </a:t>
            </a:r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silnika rekomendacji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475043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>
            <a:stCxn id="13" idx="6"/>
          </p:cNvCxnSpPr>
          <p:nvPr/>
        </p:nvCxnSpPr>
        <p:spPr>
          <a:xfrm flipV="1">
            <a:off x="7430770" y="3199765"/>
            <a:ext cx="1900555" cy="635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1054892" y="2728117"/>
            <a:ext cx="944566" cy="944566"/>
            <a:chOff x="3173014" y="2956717"/>
            <a:chExt cx="944566" cy="944566"/>
          </a:xfrm>
        </p:grpSpPr>
        <p:sp>
          <p:nvSpPr>
            <p:cNvPr id="17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18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2" name="Group 24"/>
          <p:cNvGrpSpPr/>
          <p:nvPr/>
        </p:nvGrpSpPr>
        <p:grpSpPr>
          <a:xfrm>
            <a:off x="6486207" y="2728117"/>
            <a:ext cx="944566" cy="944566"/>
            <a:chOff x="3174284" y="2956717"/>
            <a:chExt cx="944566" cy="944566"/>
          </a:xfrm>
        </p:grpSpPr>
        <p:sp>
          <p:nvSpPr>
            <p:cNvPr id="13" name="Oval 26"/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5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3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endParaRPr>
            </a:p>
          </p:txBody>
        </p:sp>
      </p:grpSp>
      <p:grpSp>
        <p:nvGrpSpPr>
          <p:cNvPr id="33" name="Group 27"/>
          <p:cNvGrpSpPr/>
          <p:nvPr/>
        </p:nvGrpSpPr>
        <p:grpSpPr>
          <a:xfrm>
            <a:off x="3805712" y="2728117"/>
            <a:ext cx="944566" cy="944566"/>
            <a:chOff x="3173014" y="2956717"/>
            <a:chExt cx="944566" cy="944566"/>
          </a:xfrm>
        </p:grpSpPr>
        <p:sp>
          <p:nvSpPr>
            <p:cNvPr id="37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38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podobieństwa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pomiędzy filmami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05" y="1894840"/>
            <a:ext cx="10504805" cy="272415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Dwie podstawowe metody:</a:t>
            </a:r>
            <a:endParaRPr lang="x-none" altLang="pl-PL" sz="2400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i="1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Fuzzy Set Theoretic</a:t>
            </a: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r>
              <a:rPr lang="x-none" altLang="pl-PL" sz="2400" i="1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Fuzzy Theoretic Cosine</a:t>
            </a: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3" name="Obraz 2" descr="Zrzut ekranu z 2017-05-08 22-48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1270" y="3069590"/>
            <a:ext cx="4911471" cy="942975"/>
          </a:xfrm>
          <a:prstGeom prst="rect">
            <a:avLst/>
          </a:prstGeom>
        </p:spPr>
      </p:pic>
      <p:pic>
        <p:nvPicPr>
          <p:cNvPr id="4" name="Obraz 3" descr="Zrzut ekranu z 2017-05-08 22-49-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155" y="4906010"/>
            <a:ext cx="6188774" cy="9858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891540"/>
          </a:xfrm>
        </p:spPr>
        <p:txBody>
          <a:bodyPr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Plan prezentacji</a:t>
            </a:r>
            <a:endParaRPr lang="x-none" altLang="fr-FR" dirty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910715"/>
            <a:ext cx="10504805" cy="274002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Zbiory rozmyte.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Logika rozmyta.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Systemy rekomendacyjne.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Przykład </a:t>
            </a:r>
            <a:r>
              <a:rPr lang="x-none" altLang="pl-PL" sz="24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silnika rekomendacji </a:t>
            </a: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wykorzystującego zbiory rozmyte.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Pytania do </a:t>
            </a:r>
            <a:r>
              <a:rPr lang="x-none" altLang="pl-PL" sz="2400" dirty="0" smtClean="0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was</a:t>
            </a: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14350" indent="-514350">
              <a:lnSpc>
                <a:spcPct val="120000"/>
              </a:lnSpc>
              <a:buFont typeface="Arial" charset="0"/>
              <a:buAutoNum type="arabicPeriod"/>
            </a:pPr>
            <a:r>
              <a:rPr lang="x-none" altLang="pl-PL" sz="2400" dirty="0" smtClean="0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Pytania do mnie.</a:t>
            </a:r>
            <a:endParaRPr lang="x-none" altLang="pl-PL" sz="2400" dirty="0" smtClean="0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podobieństwa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pomiędzy filmami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05" y="1894840"/>
            <a:ext cx="10504805" cy="96901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chemeClr val="bg2">
                    <a:lumMod val="10000"/>
                  </a:schemeClr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Ostatecza forma wzoru na stopień podobieństwa pomiędzy filmami miała postać:</a:t>
            </a:r>
            <a:endParaRPr lang="x-none" altLang="pl-PL" sz="2400" i="1" dirty="0" smtClean="0">
              <a:solidFill>
                <a:schemeClr val="bg2">
                  <a:lumMod val="10000"/>
                </a:schemeClr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5" name="Obraz 4" descr="Zrzut ekranu z 2017-05-08 23-01-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730" y="3501390"/>
            <a:ext cx="8695709" cy="121158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podobieństwa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pomiędzy filmami - Przykład: "The Godfather" vs "Casino"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graphicFrame>
        <p:nvGraphicFramePr>
          <p:cNvPr id="5" name="Tabela 4"/>
          <p:cNvGraphicFramePr/>
          <p:nvPr/>
        </p:nvGraphicFramePr>
        <p:xfrm>
          <a:off x="1828800" y="2785745"/>
          <a:ext cx="8534400" cy="2541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Gatunek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DoM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The Godfather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Crime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0.667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The Godfather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Drama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0.333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Casino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Biography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0.5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Casino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Crime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0.333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Casino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Drama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0.167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podobieństwa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pomiędzy filmami - Przykład: "The Godfather" vs "Casino"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0105" y="1894840"/>
            <a:ext cx="10504805" cy="272415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i="1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Fuzzy Set Theoretic</a:t>
            </a: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Arial" charset="0"/>
              <a:buChar char="•"/>
            </a:pP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i="1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Fuzzy Theoretic Cosine</a:t>
            </a:r>
            <a:endParaRPr lang="x-none" altLang="pl-PL" sz="2400" i="1" dirty="0" smtClean="0">
              <a:solidFill>
                <a:srgbClr val="1B1B1B"/>
              </a:solidFill>
              <a:effectLst/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pic>
        <p:nvPicPr>
          <p:cNvPr id="3" name="Obraz 2" descr="Zrzut ekranu z 2017-05-08 23-27-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085" y="2710180"/>
            <a:ext cx="6774399" cy="1052513"/>
          </a:xfrm>
          <a:prstGeom prst="rect">
            <a:avLst/>
          </a:prstGeom>
        </p:spPr>
      </p:pic>
      <p:pic>
        <p:nvPicPr>
          <p:cNvPr id="4" name="Obraz 3" descr="Zrzut ekranu z 2017-05-08 23-29-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815" y="5084445"/>
            <a:ext cx="6792356" cy="110204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6938645" y="5734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7" name="Prostokąt 6"/>
          <p:cNvSpPr/>
          <p:nvPr/>
        </p:nvSpPr>
        <p:spPr>
          <a:xfrm>
            <a:off x="6922135" y="5861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740" y="662305"/>
            <a:ext cx="10558780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podobieństwa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pomiędzy filmami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938645" y="5734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7" name="Prostokąt 6"/>
          <p:cNvSpPr/>
          <p:nvPr/>
        </p:nvSpPr>
        <p:spPr>
          <a:xfrm>
            <a:off x="6922135" y="5861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graphicFrame>
        <p:nvGraphicFramePr>
          <p:cNvPr id="5" name="Tabela 4"/>
          <p:cNvGraphicFramePr/>
          <p:nvPr/>
        </p:nvGraphicFramePr>
        <p:xfrm>
          <a:off x="1828800" y="2667000"/>
          <a:ext cx="85344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Tytuł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>
                          <a:latin typeface="+mn-ea"/>
                        </a:rPr>
                        <a:t>Stopień podobieństwa</a:t>
                      </a:r>
                      <a:endParaRPr lang="x-none">
                        <a:latin typeface="+mn-ea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Goodfellas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Casino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0.838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Goodfellas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 sz="1800">
                          <a:sym typeface="+mn-ea"/>
                        </a:rPr>
                        <a:t>The Godfather</a:t>
                      </a: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0.587</a:t>
                      </a:r>
                      <a:endParaRPr lang="x-none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The Godfather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Casino</a:t>
                      </a:r>
                      <a:endParaRPr lang="x-none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x-none"/>
                        <a:t>0.512</a:t>
                      </a:r>
                      <a:endParaRPr lang="x-none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Jakie filmy są do siebie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najbardziej podobne</a:t>
            </a: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topien_podobienstwa_top_20_film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1285" y="956945"/>
            <a:ext cx="6868795" cy="494411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7550881.3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t="15017" r="156" b="6937"/>
          <a:stretch>
            <a:fillRect/>
          </a:stretch>
        </p:blipFill>
        <p:spPr>
          <a:xfrm>
            <a:off x="1270" y="0"/>
            <a:ext cx="609219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010" y="4187190"/>
            <a:ext cx="4962525" cy="223964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x-none" sz="5400" dirty="0" err="1">
                <a:solidFill>
                  <a:schemeClr val="bg1"/>
                </a:solidFill>
                <a:latin typeface="+mn-ea"/>
                <a:cs typeface="Segoe UI Light" panose="020B0502040204020203" pitchFamily="34" charset="0"/>
              </a:rPr>
              <a:t>Największe podobieństwo</a:t>
            </a:r>
            <a:endParaRPr lang="x-none">
              <a:latin typeface="+mn-ea"/>
            </a:endParaRPr>
          </a:p>
        </p:txBody>
      </p:sp>
      <p:pic>
        <p:nvPicPr>
          <p:cNvPr id="7" name="Picture Placeholder 6" descr="7550883.3"/>
          <p:cNvPicPr>
            <a:picLocks noChangeAspect="1"/>
          </p:cNvPicPr>
          <p:nvPr>
            <p:ph type="pic" sz="quarter" idx="11"/>
          </p:nvPr>
        </p:nvPicPr>
        <p:blipFill>
          <a:blip r:embed="rId2"/>
          <a:srcRect l="332" t="14374" b="7810"/>
          <a:stretch>
            <a:fillRect/>
          </a:stretch>
        </p:blipFill>
        <p:spPr>
          <a:xfrm>
            <a:off x="6093460" y="0"/>
            <a:ext cx="60998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lord of the rings"/>
          <p:cNvPicPr>
            <a:picLocks noChangeAspect="1"/>
          </p:cNvPicPr>
          <p:nvPr>
            <p:ph type="pic" sz="quarter" idx="10"/>
          </p:nvPr>
        </p:nvPicPr>
        <p:blipFill>
          <a:blip r:embed="rId1"/>
          <a:srcRect r="73" b="23077"/>
          <a:stretch>
            <a:fillRect/>
          </a:stretch>
        </p:blipFill>
        <p:spPr>
          <a:xfrm>
            <a:off x="0" y="0"/>
            <a:ext cx="6093460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42010" y="4187190"/>
            <a:ext cx="4962525" cy="2239645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txBody>
          <a:bodyPr wrap="square" lIns="360000" tIns="360000" rIns="360000" bIns="36000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x-none" sz="5400" dirty="0" err="1">
                <a:solidFill>
                  <a:schemeClr val="bg1"/>
                </a:solidFill>
                <a:latin typeface="+mn-ea"/>
                <a:cs typeface="Segoe UI Light" panose="020B0502040204020203" pitchFamily="34" charset="0"/>
              </a:rPr>
              <a:t>Najmniejsze podobieństwo</a:t>
            </a:r>
            <a:endParaRPr lang="x-none">
              <a:latin typeface="+mn-ea"/>
            </a:endParaRPr>
          </a:p>
        </p:txBody>
      </p:sp>
      <p:pic>
        <p:nvPicPr>
          <p:cNvPr id="5" name="Picture Placeholder 4" descr="Casablanca-poster"/>
          <p:cNvPicPr>
            <a:picLocks noChangeAspect="1"/>
          </p:cNvPicPr>
          <p:nvPr>
            <p:ph type="pic" sz="quarter" idx="11"/>
          </p:nvPr>
        </p:nvPicPr>
        <p:blipFill>
          <a:blip r:embed="rId2"/>
          <a:srcRect l="730" t="7382" b="7168"/>
          <a:stretch>
            <a:fillRect/>
          </a:stretch>
        </p:blipFill>
        <p:spPr>
          <a:xfrm>
            <a:off x="6093460" y="0"/>
            <a:ext cx="61328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1056640" y="4137660"/>
            <a:ext cx="2117725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Filtrowanie </a:t>
            </a: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fimów </a:t>
            </a:r>
            <a:b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</a:br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lubianych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 przez daną osobę.</a:t>
            </a:r>
            <a:endParaRPr lang="x-none" sz="2000" dirty="0" err="1">
              <a:latin typeface="+mn-ea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6190" y="4136390"/>
            <a:ext cx="2371090" cy="7010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Filtrowanie atrybutów </a:t>
            </a:r>
            <a:r>
              <a:rPr lang="x-none" sz="2000" dirty="0" err="1">
                <a:latin typeface="+mn-ea"/>
                <a:cs typeface="Segoe UI Light" panose="020B0502040204020203" pitchFamily="34" charset="0"/>
              </a:rPr>
              <a:t>filmów.</a:t>
            </a:r>
            <a:endParaRPr lang="x-none">
              <a:latin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41110" y="4136390"/>
            <a:ext cx="2803525" cy="9144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>
                <a:latin typeface="+mn-ea"/>
              </a:rPr>
              <a:t>Wyznaczenie </a:t>
            </a:r>
            <a:r>
              <a:rPr lang="x-none">
                <a:solidFill>
                  <a:schemeClr val="accent1"/>
                </a:solidFill>
                <a:latin typeface="+mn-ea"/>
              </a:rPr>
              <a:t>stopnia podobieństwa</a:t>
            </a:r>
            <a:r>
              <a:rPr lang="x-none">
                <a:latin typeface="+mn-ea"/>
              </a:rPr>
              <a:t> pomiędzy filmami.</a:t>
            </a:r>
            <a:endParaRPr lang="x-none">
              <a:latin typeface="+mn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70975" y="4136390"/>
            <a:ext cx="316230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sz="2000" b="1" dirty="0" err="1">
                <a:latin typeface="+mn-ea"/>
                <a:cs typeface="Segoe UI Light" panose="020B0502040204020203" pitchFamily="34" charset="0"/>
              </a:rPr>
              <a:t>Wyznaczenie </a:t>
            </a:r>
            <a:r>
              <a:rPr lang="x-none" sz="2000" b="1" dirty="0" err="1">
                <a:solidFill>
                  <a:schemeClr val="accent1"/>
                </a:solidFill>
                <a:latin typeface="+mn-ea"/>
                <a:cs typeface="Segoe UI Light" panose="020B0502040204020203" pitchFamily="34" charset="0"/>
              </a:rPr>
              <a:t>współczynnika wsparcia </a:t>
            </a:r>
            <a:r>
              <a:rPr lang="x-none" sz="2000" b="1" dirty="0" err="1">
                <a:latin typeface="+mn-ea"/>
                <a:cs typeface="Segoe UI Light" panose="020B0502040204020203" pitchFamily="34" charset="0"/>
              </a:rPr>
              <a:t>rekomendacji</a:t>
            </a:r>
            <a:endParaRPr lang="x-none" b="1">
              <a:latin typeface="+mn-e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999618" y="3200400"/>
            <a:ext cx="1805940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10825480" cy="891540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Etapy budowania </a:t>
            </a:r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silnika rekomendacji</a:t>
            </a:r>
            <a:endParaRPr lang="x-none" altLang="fr-FR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  <p:cxnSp>
        <p:nvCxnSpPr>
          <p:cNvPr id="4" name="Straight Connector 13"/>
          <p:cNvCxnSpPr>
            <a:stCxn id="38" idx="6"/>
            <a:endCxn id="7" idx="2"/>
          </p:cNvCxnSpPr>
          <p:nvPr/>
        </p:nvCxnSpPr>
        <p:spPr>
          <a:xfrm>
            <a:off x="4750435" y="3200400"/>
            <a:ext cx="1590675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>
            <a:stCxn id="7" idx="6"/>
            <a:endCxn id="9" idx="2"/>
          </p:cNvCxnSpPr>
          <p:nvPr/>
        </p:nvCxnSpPr>
        <p:spPr>
          <a:xfrm>
            <a:off x="7285990" y="3200400"/>
            <a:ext cx="1784985" cy="635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27"/>
          <p:cNvGrpSpPr/>
          <p:nvPr/>
        </p:nvGrpSpPr>
        <p:grpSpPr>
          <a:xfrm>
            <a:off x="1054892" y="2728117"/>
            <a:ext cx="944566" cy="944566"/>
            <a:chOff x="3173014" y="2956717"/>
            <a:chExt cx="944566" cy="944566"/>
          </a:xfrm>
        </p:grpSpPr>
        <p:sp>
          <p:nvSpPr>
            <p:cNvPr id="17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18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3" name="Group 27"/>
          <p:cNvGrpSpPr/>
          <p:nvPr/>
        </p:nvGrpSpPr>
        <p:grpSpPr>
          <a:xfrm>
            <a:off x="3805712" y="2728117"/>
            <a:ext cx="944566" cy="944566"/>
            <a:chOff x="3173014" y="2956717"/>
            <a:chExt cx="944566" cy="944566"/>
          </a:xfrm>
        </p:grpSpPr>
        <p:sp>
          <p:nvSpPr>
            <p:cNvPr id="37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38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" name="Group 33"/>
          <p:cNvGrpSpPr/>
          <p:nvPr/>
        </p:nvGrpSpPr>
        <p:grpSpPr>
          <a:xfrm>
            <a:off x="6341107" y="2728117"/>
            <a:ext cx="944566" cy="944566"/>
            <a:chOff x="3173014" y="2956717"/>
            <a:chExt cx="944566" cy="944566"/>
          </a:xfrm>
        </p:grpSpPr>
        <p:sp>
          <p:nvSpPr>
            <p:cNvPr id="6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fr-FR"/>
            </a:p>
          </p:txBody>
        </p:sp>
        <p:sp>
          <p:nvSpPr>
            <p:cNvPr id="7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" name="Group 24"/>
          <p:cNvGrpSpPr/>
          <p:nvPr/>
        </p:nvGrpSpPr>
        <p:grpSpPr>
          <a:xfrm>
            <a:off x="9071292" y="2728752"/>
            <a:ext cx="944566" cy="944566"/>
            <a:chOff x="3174284" y="2956717"/>
            <a:chExt cx="944566" cy="944566"/>
          </a:xfrm>
        </p:grpSpPr>
        <p:sp>
          <p:nvSpPr>
            <p:cNvPr id="9" name="Oval 26"/>
            <p:cNvSpPr/>
            <p:nvPr/>
          </p:nvSpPr>
          <p:spPr>
            <a:xfrm>
              <a:off x="3174284" y="2956717"/>
              <a:ext cx="944566" cy="9445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</a:p>
          </p:txBody>
        </p:sp>
        <p:sp>
          <p:nvSpPr>
            <p:cNvPr id="10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x-none" altLang="fr-FR" sz="28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4</a:t>
              </a:r>
              <a:endParaRPr lang="x-none" altLang="fr-FR" sz="2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2010" y="662305"/>
            <a:ext cx="10982325" cy="1160780"/>
          </a:xfrm>
        </p:spPr>
        <p:txBody>
          <a:bodyPr wrap="square"/>
          <a:lstStyle/>
          <a:p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Wyznaczanie </a:t>
            </a:r>
            <a:r>
              <a:rPr lang="x-none" altLang="fr-FR" sz="38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współczynnika wsparcia </a:t>
            </a:r>
            <a:r>
              <a:rPr lang="x-none" altLang="fr-FR" sz="38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  <a:sym typeface="+mn-ea"/>
              </a:rPr>
              <a:t>rekomendacji</a:t>
            </a:r>
            <a:endParaRPr lang="x-none" altLang="fr-FR" sz="38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938645" y="5734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sp>
        <p:nvSpPr>
          <p:cNvPr id="7" name="Prostokąt 6"/>
          <p:cNvSpPr/>
          <p:nvPr/>
        </p:nvSpPr>
        <p:spPr>
          <a:xfrm>
            <a:off x="6922135" y="5861050"/>
            <a:ext cx="381000" cy="287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l-PL" altLang="en-US"/>
          </a:p>
        </p:txBody>
      </p:sp>
      <p:pic>
        <p:nvPicPr>
          <p:cNvPr id="3" name="Obraz 2" descr="Zrzut ekranu z 2017-05-09 11-14-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4385" y="2492375"/>
            <a:ext cx="8092890" cy="31165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840740" y="4136390"/>
            <a:ext cx="215773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altLang="fr-FR" sz="2000" dirty="0" err="1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Logika trójwartościowa </a:t>
            </a:r>
            <a:br>
              <a:rPr lang="x-none" altLang="fr-FR" sz="2000" dirty="0" err="1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</a:br>
            <a:r>
              <a:rPr lang="x-none" altLang="fr-FR" sz="2000" dirty="0" err="1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- Jan Łukasiewicz</a:t>
            </a:r>
            <a:endParaRPr lang="x-none" altLang="fr-FR" sz="2000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31752" y="2728117"/>
            <a:ext cx="944566" cy="944566"/>
            <a:chOff x="3173014" y="2956717"/>
            <a:chExt cx="944566" cy="944566"/>
          </a:xfrm>
        </p:grpSpPr>
        <p:sp>
          <p:nvSpPr>
            <p:cNvPr id="19" name="Oval 1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+mn-ea"/>
                </a:rPr>
                <a:t>1965</a:t>
              </a:r>
              <a:endParaRPr lang="x-none" sz="16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39787" y="2728117"/>
            <a:ext cx="944566" cy="944566"/>
            <a:chOff x="3173014" y="2956717"/>
            <a:chExt cx="944566" cy="944566"/>
          </a:xfrm>
        </p:grpSpPr>
        <p:sp>
          <p:nvSpPr>
            <p:cNvPr id="26" name="Oval 25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Oval 26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1913</a:t>
              </a:r>
              <a:endParaRPr lang="x-none" altLang="fr-F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3717" y="2728117"/>
            <a:ext cx="944566" cy="944566"/>
            <a:chOff x="3173014" y="2956717"/>
            <a:chExt cx="944566" cy="944566"/>
          </a:xfrm>
        </p:grpSpPr>
        <p:sp>
          <p:nvSpPr>
            <p:cNvPr id="29" name="Oval 28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Oval 29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1970</a:t>
              </a:r>
              <a:endParaRPr lang="x-none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015682" y="2728117"/>
            <a:ext cx="944566" cy="944566"/>
            <a:chOff x="3173014" y="2956717"/>
            <a:chExt cx="944566" cy="944566"/>
          </a:xfrm>
        </p:grpSpPr>
        <p:sp>
          <p:nvSpPr>
            <p:cNvPr id="32" name="Oval 31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Oval 32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fr-FR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1973</a:t>
              </a:r>
              <a:endParaRPr lang="x-none" altLang="fr-FR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407647" y="2728117"/>
            <a:ext cx="944566" cy="944566"/>
            <a:chOff x="3173014" y="2956717"/>
            <a:chExt cx="944566" cy="944566"/>
          </a:xfrm>
        </p:grpSpPr>
        <p:sp>
          <p:nvSpPr>
            <p:cNvPr id="35" name="Oval 34"/>
            <p:cNvSpPr/>
            <p:nvPr/>
          </p:nvSpPr>
          <p:spPr>
            <a:xfrm>
              <a:off x="3290491" y="3074194"/>
              <a:ext cx="709612" cy="7096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Oval 35"/>
            <p:cNvSpPr/>
            <p:nvPr/>
          </p:nvSpPr>
          <p:spPr>
            <a:xfrm>
              <a:off x="3173014" y="2956717"/>
              <a:ext cx="944566" cy="944566"/>
            </a:xfrm>
            <a:prstGeom prst="ellipse">
              <a:avLst/>
            </a:prstGeom>
            <a:solidFill>
              <a:schemeClr val="bg1">
                <a:lumMod val="85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16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1982</a:t>
              </a:r>
              <a:endParaRPr lang="x-none" sz="16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31752" y="4136231"/>
            <a:ext cx="1548000" cy="100584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 algn="l"/>
            <a:r>
              <a:rPr lang="x-none" altLang="fr-FR" sz="20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Zbiory rozmyte </a:t>
            </a:r>
            <a:br>
              <a:rPr lang="x-none" altLang="fr-FR" sz="20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</a:br>
            <a:r>
              <a:rPr lang="x-none" altLang="fr-FR" sz="2000" dirty="0" err="1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- Lofti Zadeh</a:t>
            </a:r>
            <a:endParaRPr lang="x-none" altLang="fr-FR" sz="2000" dirty="0" err="1">
              <a:solidFill>
                <a:schemeClr val="accent1"/>
              </a:solidFill>
              <a:latin typeface="+mj-ea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4195" y="4137025"/>
            <a:ext cx="2190750" cy="106997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altLang="fr-FR" sz="20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Niepełna informacja liniowa</a:t>
            </a:r>
            <a:endParaRPr lang="x-none" altLang="fr-FR" sz="20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x-none" altLang="fr-FR" sz="20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Edward Kofler</a:t>
            </a:r>
            <a:endParaRPr lang="x-none" altLang="fr-FR" sz="20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15680" y="4136231"/>
            <a:ext cx="1548000" cy="167957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pPr lvl="0" algn="l"/>
            <a:r>
              <a:rPr lang="x-none" altLang="fr-FR" sz="2000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Logika rozmyta</a:t>
            </a:r>
            <a:br>
              <a:rPr lang="x-none" altLang="fr-FR" sz="2000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</a:br>
            <a:r>
              <a:rPr lang="x-none" altLang="fr-FR" sz="2000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- Lorfi Zadeh</a:t>
            </a:r>
            <a:endParaRPr lang="x-none" altLang="fr-FR" sz="2000" dirty="0" err="1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  <a:p>
            <a:pPr lvl="0" algn="l"/>
            <a:r>
              <a:rPr lang="x-none" altLang="fr-FR" sz="2000" dirty="0" err="1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  <a:sym typeface="+mn-ea"/>
              </a:rPr>
              <a:t>(A. Tarski, J. Łukasiewicz)</a:t>
            </a:r>
            <a:endParaRPr lang="x-none" altLang="fr-FR" sz="2000" dirty="0" err="1">
              <a:solidFill>
                <a:schemeClr val="accent1"/>
              </a:solidFill>
              <a:latin typeface="Segoe UI Light" panose="020B0502040204020203" pitchFamily="34" charset="0"/>
              <a:cs typeface="Segoe UI Light" panose="020B0502040204020203" pitchFamily="34" charset="0"/>
              <a:sym typeface="+mn-e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120630" y="4137025"/>
            <a:ext cx="2284730" cy="73152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lstStyle/>
          <a:p>
            <a:r>
              <a:rPr lang="x-none" altLang="fr-FR" sz="19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Zbiory przybliżone</a:t>
            </a:r>
            <a:br>
              <a:rPr lang="x-none" altLang="fr-FR" sz="19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x-none" altLang="fr-FR" sz="19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Zdzisław Pawlak</a:t>
            </a:r>
            <a:endParaRPr lang="x-none" altLang="fr-FR" sz="19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4" name="Straight Connector 13"/>
          <p:cNvCxnSpPr>
            <a:stCxn id="27" idx="6"/>
            <a:endCxn id="23" idx="2"/>
          </p:cNvCxnSpPr>
          <p:nvPr/>
        </p:nvCxnSpPr>
        <p:spPr>
          <a:xfrm>
            <a:off x="1784353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166001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78600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60245" y="3200400"/>
            <a:ext cx="1447399" cy="0"/>
          </a:xfrm>
          <a:prstGeom prst="line">
            <a:avLst/>
          </a:prstGeom>
          <a:ln w="28575">
            <a:solidFill>
              <a:srgbClr val="EDE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0105" y="660400"/>
            <a:ext cx="8135620" cy="891540"/>
          </a:xfrm>
        </p:spPr>
        <p:txBody>
          <a:bodyPr wrap="square"/>
          <a:lstStyle/>
          <a:p>
            <a:r>
              <a:rPr lang="x-none" altLang="fr-FR">
                <a:solidFill>
                  <a:schemeClr val="accent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"Miękkie" modelowanie </a:t>
            </a:r>
            <a:r>
              <a:rPr lang="x-none" altLang="fr-FR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 historia</a:t>
            </a:r>
            <a:endParaRPr lang="x-none" altLang="fr-FR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Jakie filmy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zarekomendujemy</a:t>
            </a: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 Dominikowi?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926082"/>
            <a:ext cx="10464800" cy="1005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Podsumowanie</a:t>
            </a:r>
            <a:endParaRPr lang="x-none" altLang="fr-FR" sz="6000" dirty="0">
              <a:solidFill>
                <a:schemeClr val="accent1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Pytania do </a:t>
            </a:r>
            <a:r>
              <a:rPr lang="x-none" altLang="fr-FR" sz="6000" dirty="0">
                <a:solidFill>
                  <a:schemeClr val="accent1"/>
                </a:solidFill>
                <a:effectLst/>
                <a:latin typeface="+mj-lt"/>
                <a:cs typeface="Segoe UI" panose="020B0502040204020203" pitchFamily="34" charset="0"/>
              </a:rPr>
              <a:t>Was</a:t>
            </a:r>
            <a:endParaRPr lang="x-none" altLang="fr-FR" sz="6000" dirty="0">
              <a:solidFill>
                <a:schemeClr val="accent1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Która para filmów ocenionych przez Dominika była ze sobą najmocniej skoreowana?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Odp: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"C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hłopcy z ferajny" i "Kasyno"</a:t>
            </a:r>
            <a:endParaRPr lang="x-none" altLang="fr-FR" sz="40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Które para filmów z TOP 20 miała najmniejszy stopień podobieństwa?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Odp: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Casablanba i Władca Pierścieni</a:t>
            </a:r>
            <a:endParaRPr lang="x-none" altLang="fr-FR" sz="40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Który film został zarekomendowany Dominikowi na pierwszym miejscu?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Odp: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Donnie Brasco</a:t>
            </a:r>
            <a:endParaRPr lang="x-none" altLang="fr-FR" sz="40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228600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Jakiego pojęcie używamy w teorii zbiorów rozmytych i logice rozmytej w alternatywie do prawdopodobieństwa.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Zbiory rozmyte</a:t>
            </a:r>
            <a:endParaRPr lang="x-none" altLang="fr-FR" sz="6000" dirty="0">
              <a:solidFill>
                <a:srgbClr val="1B1B1B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Odp: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Stopnia przynależności</a:t>
            </a:r>
            <a:endParaRPr lang="x-none" altLang="fr-FR" sz="40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Jaka jest główna zaleta Content Based Filtering?</a:t>
            </a:r>
            <a:endParaRPr lang="x-none" altLang="fr-FR" sz="4000" dirty="0">
              <a:solidFill>
                <a:srgbClr val="000000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82296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fr-FR" sz="4000" dirty="0">
                <a:solidFill>
                  <a:srgbClr val="000000"/>
                </a:solidFill>
                <a:latin typeface="+mj-ea"/>
                <a:cs typeface="Segoe UI Light" panose="020B0502040204020203" pitchFamily="34" charset="0"/>
              </a:rPr>
              <a:t>Odp: </a:t>
            </a:r>
            <a:r>
              <a:rPr lang="x-none" altLang="fr-FR" sz="4000" dirty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Brak problemu "zimnego startu".</a:t>
            </a:r>
            <a:endParaRPr lang="x-none" altLang="fr-FR" sz="4000" dirty="0">
              <a:solidFill>
                <a:schemeClr val="accent1"/>
              </a:solidFill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863600" y="2830197"/>
            <a:ext cx="10464800" cy="1197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x-none" altLang="fr-FR" sz="6000" dirty="0">
                <a:solidFill>
                  <a:srgbClr val="1B1B1B"/>
                </a:solidFill>
                <a:effectLst/>
                <a:latin typeface="+mj-lt"/>
                <a:cs typeface="Segoe UI" panose="020B0502040204020203" pitchFamily="34" charset="0"/>
              </a:rPr>
              <a:t>Pytania do </a:t>
            </a:r>
            <a:r>
              <a:rPr lang="x-none" altLang="fr-FR" sz="6000" dirty="0">
                <a:solidFill>
                  <a:schemeClr val="accent1"/>
                </a:solidFill>
                <a:effectLst/>
                <a:latin typeface="+mj-lt"/>
                <a:cs typeface="Segoe UI" panose="020B0502040204020203" pitchFamily="34" charset="0"/>
              </a:rPr>
              <a:t>mnie</a:t>
            </a:r>
            <a:endParaRPr lang="x-none" altLang="fr-FR" sz="6000" dirty="0">
              <a:solidFill>
                <a:schemeClr val="accent1"/>
              </a:solidFill>
              <a:effectLst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745" y="5012055"/>
            <a:ext cx="9199880" cy="98488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Materiały: </a:t>
            </a: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1" tooltip="" action="ppaction://hlinkfile"/>
              </a:rPr>
              <a:t>mateuszgrzyb.pl/WDS</a:t>
            </a:r>
            <a:endParaRPr lang="x-none" altLang="fr-FR" sz="2400" dirty="0" err="1">
              <a:solidFill>
                <a:srgbClr val="1B1B1B"/>
              </a:solidFill>
              <a:latin typeface="Segoe UI Light" panose="020B0502040204020203" pitchFamily="34" charset="0"/>
              <a:cs typeface="Segoe UI Light" panose="020B0502040204020203" pitchFamily="34" charset="0"/>
              <a:hlinkClick r:id="rId1" tooltip="" action="ppaction://hlinkfile"/>
            </a:endParaRPr>
          </a:p>
          <a:p>
            <a:pPr>
              <a:lnSpc>
                <a:spcPct val="120000"/>
              </a:lnSpc>
            </a:pPr>
            <a:r>
              <a:rPr lang="x-none" altLang="fr-FR" sz="2400" dirty="0" err="1">
                <a:solidFill>
                  <a:srgbClr val="1B1B1B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Kontakt:</a:t>
            </a:r>
            <a:r>
              <a:rPr lang="x-none" sz="2400"/>
              <a:t> </a:t>
            </a:r>
            <a:r>
              <a:rPr lang="x-none" sz="2400">
                <a:hlinkClick r:id="rId2" tooltip="" action="ppaction://hlinkfile"/>
              </a:rPr>
              <a:t>m.grzyb@outlook.com</a:t>
            </a:r>
            <a:endParaRPr lang="x-none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39788" y="660400"/>
            <a:ext cx="4481512" cy="727075"/>
          </a:xfrm>
        </p:spPr>
        <p:txBody>
          <a:bodyPr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Zbiory rozmyte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7090" y="1838960"/>
            <a:ext cx="10504805" cy="4040505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effectLst/>
                <a:latin typeface="+mj-ea"/>
                <a:cs typeface="Segoe UI Light" panose="020B0502040204020203" pitchFamily="34" charset="0"/>
                <a:sym typeface="+mn-ea"/>
              </a:rPr>
              <a:t>Lo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fti Zadeh - 1965.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Rozszerzenie klasycznego zbioru z teorii zbiorów.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Obiekt matematyczny o zdefiniowanej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funkcji przynależności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  <a:sym typeface="+mn-ea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Każdy element zbioru przyjmuje wartości z przedziału [0,1].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Każdy element zbioru, to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  <a:sym typeface="+mn-ea"/>
              </a:rPr>
              <a:t>dwójka uporządkowana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Zastępuje logikę dwuwartościową </a:t>
            </a:r>
            <a:r>
              <a:rPr lang="x-none" altLang="pl-PL" sz="2400" dirty="0" smtClean="0">
                <a:solidFill>
                  <a:schemeClr val="accent1"/>
                </a:solidFill>
                <a:latin typeface="+mj-ea"/>
                <a:cs typeface="Segoe UI Light" panose="020B0502040204020203" pitchFamily="34" charset="0"/>
              </a:rPr>
              <a:t>logiką wielowartościową</a:t>
            </a: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.</a:t>
            </a: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  <a:p>
            <a:pPr algn="l">
              <a:lnSpc>
                <a:spcPct val="120000"/>
              </a:lnSpc>
              <a:buFont typeface="Arial" charset="0"/>
              <a:buNone/>
            </a:pPr>
            <a:endParaRPr lang="x-none" altLang="pl-PL" sz="2400" dirty="0" smtClean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  <a:p>
            <a:pPr indent="0">
              <a:lnSpc>
                <a:spcPct val="120000"/>
              </a:lnSpc>
              <a:buFont typeface="Arial" charset="0"/>
              <a:buNone/>
            </a:pPr>
            <a:r>
              <a:rPr lang="x-none" altLang="pl-PL" sz="2400" dirty="0" smtClean="0">
                <a:solidFill>
                  <a:srgbClr val="1B1B1B"/>
                </a:solidFill>
                <a:latin typeface="+mj-ea"/>
                <a:cs typeface="Segoe UI Light" panose="020B0502040204020203" pitchFamily="34" charset="0"/>
                <a:sym typeface="+mn-ea"/>
              </a:rPr>
              <a:t>Umożliwia wykonywanie klasycznych operacji na zbiorach (suma, iloczyn, dopełnienie, etc.). </a:t>
            </a:r>
            <a:endParaRPr lang="x-none" altLang="pl-PL" sz="2400" dirty="0" smtClean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Segoe UI Light" panose="020B0502040204020203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40105" y="661670"/>
            <a:ext cx="10528300" cy="727075"/>
          </a:xfrm>
        </p:spPr>
        <p:txBody>
          <a:bodyPr wrap="square"/>
          <a:lstStyle/>
          <a:p>
            <a:r>
              <a:rPr lang="x-none" altLang="fr-FR">
                <a:solidFill>
                  <a:srgbClr val="1B1B1B"/>
                </a:solidFill>
                <a:latin typeface="+mj-ea"/>
                <a:cs typeface="Segoe UI Light" panose="020B0502040204020203" pitchFamily="34" charset="0"/>
              </a:rPr>
              <a:t>Zbiory rozmyte - zapis matematyczny</a:t>
            </a:r>
            <a:endParaRPr lang="x-none" altLang="fr-FR" dirty="0">
              <a:solidFill>
                <a:srgbClr val="1B1B1B"/>
              </a:solidFill>
              <a:latin typeface="+mj-ea"/>
              <a:cs typeface="Segoe UI Light" panose="020B0502040204020203" pitchFamily="34" charset="0"/>
            </a:endParaRPr>
          </a:p>
        </p:txBody>
      </p:sp>
      <p:pic>
        <p:nvPicPr>
          <p:cNvPr id="4" name="Obraz 3" descr="Zrzut ekranu z 2017-05-08 15-03-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7045" y="2924810"/>
            <a:ext cx="3557905" cy="13328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0105" y="2709545"/>
            <a:ext cx="10504805" cy="1554480"/>
          </a:xfrm>
          <a:prstGeom prst="rect">
            <a:avLst/>
          </a:prstGeom>
          <a:noFill/>
        </p:spPr>
        <p:txBody>
          <a:bodyPr wrap="square" lIns="0" rtlCol="0" anchor="t">
            <a:spAutoFit/>
          </a:bodyPr>
          <a:p>
            <a:pPr indent="0" algn="ctr">
              <a:lnSpc>
                <a:spcPct val="120000"/>
              </a:lnSpc>
              <a:buFont typeface="Arial" charset="0"/>
              <a:buNone/>
            </a:pPr>
            <a:r>
              <a:rPr lang="x-none" altLang="pl-PL" sz="4000" dirty="0" smtClean="0">
                <a:solidFill>
                  <a:srgbClr val="1B1B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cs typeface="Segoe UI Light" panose="020B0502040204020203" pitchFamily="34" charset="0"/>
              </a:rPr>
              <a:t>Czy mężczyzna o wzroście 185 cm jest wysoki, czy niski?</a:t>
            </a:r>
            <a:endParaRPr lang="x-none" altLang="pl-PL" sz="4000" dirty="0" smtClean="0">
              <a:solidFill>
                <a:srgbClr val="1B1B1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cs typeface="Segoe UI Light" panose="020B0502040204020203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8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Custom 48">
      <a:dk1>
        <a:srgbClr val="565656"/>
      </a:dk1>
      <a:lt1>
        <a:sysClr val="window" lastClr="FFFFFF"/>
      </a:lt1>
      <a:dk2>
        <a:srgbClr val="44546A"/>
      </a:dk2>
      <a:lt2>
        <a:srgbClr val="E7E6E6"/>
      </a:lt2>
      <a:accent1>
        <a:srgbClr val="1ABC9C"/>
      </a:accent1>
      <a:accent2>
        <a:srgbClr val="3498DB"/>
      </a:accent2>
      <a:accent3>
        <a:srgbClr val="E95849"/>
      </a:accent3>
      <a:accent4>
        <a:srgbClr val="E67E22"/>
      </a:accent4>
      <a:accent5>
        <a:srgbClr val="34495E"/>
      </a:accent5>
      <a:accent6>
        <a:srgbClr val="9B59B6"/>
      </a:accent6>
      <a:hlink>
        <a:srgbClr val="00B0F0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tlCol="0" anchor="t">
        <a:spAutoFit/>
      </a:bodyPr>
      <a:lstStyle>
        <a:defPPr>
          <a:lnSpc>
            <a:spcPct val="120000"/>
          </a:lnSpc>
          <a:defRPr sz="2000" dirty="0" smtClean="0">
            <a:latin typeface="Segoe UI Light" panose="020B0502040204020203" pitchFamily="34" charset="0"/>
            <a:cs typeface="Segoe UI Light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5943</Words>
  <Application>Kingsoft Office WPP</Application>
  <PresentationFormat>Widescreen</PresentationFormat>
  <Paragraphs>425</Paragraphs>
  <Slides>63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21</vt:i4>
      </vt:variant>
      <vt:variant>
        <vt:lpstr>幻灯片标题</vt:lpstr>
      </vt:variant>
      <vt:variant>
        <vt:i4>63</vt:i4>
      </vt:variant>
    </vt:vector>
  </HeadingPairs>
  <TitlesOfParts>
    <vt:vector size="84" baseType="lpstr">
      <vt:lpstr>Office Theme</vt:lpstr>
      <vt:lpstr>1_Office Theme</vt:lpstr>
      <vt:lpstr>2_Office Theme</vt:lpstr>
      <vt:lpstr>4_Office Theme</vt:lpstr>
      <vt:lpstr>5_Office Theme</vt:lpstr>
      <vt:lpstr>6_Office Theme</vt:lpstr>
      <vt:lpstr>7_Office Theme</vt:lpstr>
      <vt:lpstr>9_Office Theme</vt:lpstr>
      <vt:lpstr>3_Office Theme</vt:lpstr>
      <vt:lpstr>8_Office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18_Office Theme</vt:lpstr>
      <vt:lpstr>17_Office Theme</vt:lpstr>
      <vt:lpstr>19_Office Theme</vt:lpstr>
      <vt:lpstr>20_Office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Peetch by Slidor</dc:title>
  <dc:creator>Slidor</dc:creator>
  <cp:keywords>PowerPoint, Slidor, Template, Pitch</cp:keywords>
  <cp:lastModifiedBy>mateusz</cp:lastModifiedBy>
  <cp:revision>253</cp:revision>
  <dcterms:created xsi:type="dcterms:W3CDTF">2017-05-09T09:47:05Z</dcterms:created>
  <dcterms:modified xsi:type="dcterms:W3CDTF">2017-05-09T09:47:05Z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0x01010005FA520563873D4EB8CBD5344A351BEB</vt:lpwstr>
  </property>
  <property fmtid="{D5CDD505-2E9C-101B-9397-08002B2CF9AE}" pid="3" name="KSOProductBuildVer">
    <vt:lpwstr>1045-10.1.0.5672</vt:lpwstr>
  </property>
</Properties>
</file>