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4"/>
  </p:notesMasterIdLst>
  <p:sldIdLst>
    <p:sldId id="270" r:id="rId2"/>
    <p:sldId id="256" r:id="rId3"/>
    <p:sldId id="347" r:id="rId4"/>
    <p:sldId id="349" r:id="rId5"/>
    <p:sldId id="544" r:id="rId6"/>
    <p:sldId id="530" r:id="rId7"/>
    <p:sldId id="562" r:id="rId8"/>
    <p:sldId id="560" r:id="rId9"/>
    <p:sldId id="563" r:id="rId10"/>
    <p:sldId id="564" r:id="rId11"/>
    <p:sldId id="565" r:id="rId12"/>
    <p:sldId id="262" r:id="rId13"/>
    <p:sldId id="545" r:id="rId14"/>
    <p:sldId id="542" r:id="rId15"/>
    <p:sldId id="536" r:id="rId16"/>
    <p:sldId id="546" r:id="rId17"/>
    <p:sldId id="548" r:id="rId18"/>
    <p:sldId id="547" r:id="rId19"/>
    <p:sldId id="549" r:id="rId20"/>
    <p:sldId id="550" r:id="rId21"/>
    <p:sldId id="551" r:id="rId22"/>
    <p:sldId id="557" r:id="rId23"/>
    <p:sldId id="537" r:id="rId24"/>
    <p:sldId id="559" r:id="rId25"/>
    <p:sldId id="566" r:id="rId26"/>
    <p:sldId id="570" r:id="rId27"/>
    <p:sldId id="567" r:id="rId28"/>
    <p:sldId id="568" r:id="rId29"/>
    <p:sldId id="569" r:id="rId30"/>
    <p:sldId id="571" r:id="rId31"/>
    <p:sldId id="573" r:id="rId32"/>
    <p:sldId id="574" r:id="rId33"/>
    <p:sldId id="577" r:id="rId34"/>
    <p:sldId id="575" r:id="rId35"/>
    <p:sldId id="578" r:id="rId36"/>
    <p:sldId id="579" r:id="rId37"/>
    <p:sldId id="580" r:id="rId38"/>
    <p:sldId id="581" r:id="rId39"/>
    <p:sldId id="534" r:id="rId40"/>
    <p:sldId id="582" r:id="rId41"/>
    <p:sldId id="592" r:id="rId42"/>
    <p:sldId id="596" r:id="rId43"/>
    <p:sldId id="594" r:id="rId44"/>
    <p:sldId id="595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583" r:id="rId53"/>
    <p:sldId id="605" r:id="rId54"/>
    <p:sldId id="606" r:id="rId55"/>
    <p:sldId id="607" r:id="rId56"/>
    <p:sldId id="609" r:id="rId57"/>
    <p:sldId id="608" r:id="rId58"/>
    <p:sldId id="584" r:id="rId59"/>
    <p:sldId id="611" r:id="rId60"/>
    <p:sldId id="612" r:id="rId61"/>
    <p:sldId id="614" r:id="rId62"/>
    <p:sldId id="613" r:id="rId63"/>
    <p:sldId id="610" r:id="rId64"/>
    <p:sldId id="615" r:id="rId65"/>
    <p:sldId id="616" r:id="rId66"/>
    <p:sldId id="617" r:id="rId67"/>
    <p:sldId id="618" r:id="rId68"/>
    <p:sldId id="619" r:id="rId69"/>
    <p:sldId id="585" r:id="rId70"/>
    <p:sldId id="621" r:id="rId71"/>
    <p:sldId id="626" r:id="rId72"/>
    <p:sldId id="627" r:id="rId73"/>
    <p:sldId id="628" r:id="rId74"/>
    <p:sldId id="620" r:id="rId75"/>
    <p:sldId id="586" r:id="rId76"/>
    <p:sldId id="622" r:id="rId77"/>
    <p:sldId id="629" r:id="rId78"/>
    <p:sldId id="630" r:id="rId79"/>
    <p:sldId id="631" r:id="rId80"/>
    <p:sldId id="632" r:id="rId81"/>
    <p:sldId id="623" r:id="rId82"/>
    <p:sldId id="587" r:id="rId83"/>
    <p:sldId id="624" r:id="rId84"/>
    <p:sldId id="633" r:id="rId85"/>
    <p:sldId id="634" r:id="rId86"/>
    <p:sldId id="635" r:id="rId87"/>
    <p:sldId id="636" r:id="rId88"/>
    <p:sldId id="637" r:id="rId89"/>
    <p:sldId id="638" r:id="rId90"/>
    <p:sldId id="625" r:id="rId91"/>
    <p:sldId id="643" r:id="rId92"/>
    <p:sldId id="532" r:id="rId93"/>
    <p:sldId id="644" r:id="rId94"/>
    <p:sldId id="589" r:id="rId95"/>
    <p:sldId id="590" r:id="rId96"/>
    <p:sldId id="639" r:id="rId97"/>
    <p:sldId id="640" r:id="rId98"/>
    <p:sldId id="641" r:id="rId99"/>
    <p:sldId id="642" r:id="rId100"/>
    <p:sldId id="531" r:id="rId101"/>
    <p:sldId id="556" r:id="rId102"/>
    <p:sldId id="555" r:id="rId10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C5E8114D-1534-460D-BACB-01425C040C09}">
          <p14:sldIdLst>
            <p14:sldId id="270"/>
            <p14:sldId id="256"/>
            <p14:sldId id="347"/>
            <p14:sldId id="349"/>
          </p14:sldIdLst>
        </p14:section>
        <p14:section name="Machine Learning" id="{A951CF3E-8DEA-43D9-A46C-5DC8767F47BD}">
          <p14:sldIdLst>
            <p14:sldId id="544"/>
            <p14:sldId id="530"/>
            <p14:sldId id="562"/>
            <p14:sldId id="560"/>
            <p14:sldId id="563"/>
            <p14:sldId id="564"/>
            <p14:sldId id="565"/>
            <p14:sldId id="262"/>
          </p14:sldIdLst>
        </p14:section>
        <p14:section name="Machine Learning w Microsoft Azure" id="{D59C31CF-3967-4A22-91DD-90EEA429DC2C}">
          <p14:sldIdLst>
            <p14:sldId id="545"/>
            <p14:sldId id="542"/>
            <p14:sldId id="536"/>
            <p14:sldId id="546"/>
            <p14:sldId id="548"/>
            <p14:sldId id="547"/>
            <p14:sldId id="549"/>
          </p14:sldIdLst>
        </p14:section>
        <p14:section name="Microsoft Azure Machine Learning Studio" id="{016B304D-3527-4CB4-B9B5-8A02629A5DF5}">
          <p14:sldIdLst>
            <p14:sldId id="550"/>
            <p14:sldId id="551"/>
            <p14:sldId id="557"/>
            <p14:sldId id="537"/>
          </p14:sldIdLst>
        </p14:section>
        <p14:section name="Klasyfikacja pasażerów Titanica" id="{76B8424F-DFE1-41B2-B143-0E4A93DFD3FF}">
          <p14:sldIdLst>
            <p14:sldId id="559"/>
            <p14:sldId id="566"/>
            <p14:sldId id="570"/>
            <p14:sldId id="567"/>
            <p14:sldId id="568"/>
            <p14:sldId id="569"/>
            <p14:sldId id="571"/>
            <p14:sldId id="573"/>
            <p14:sldId id="574"/>
            <p14:sldId id="577"/>
            <p14:sldId id="575"/>
            <p14:sldId id="578"/>
            <p14:sldId id="579"/>
            <p14:sldId id="580"/>
            <p14:sldId id="581"/>
            <p14:sldId id="534"/>
            <p14:sldId id="582"/>
            <p14:sldId id="592"/>
            <p14:sldId id="596"/>
            <p14:sldId id="594"/>
            <p14:sldId id="595"/>
            <p14:sldId id="597"/>
            <p14:sldId id="598"/>
            <p14:sldId id="599"/>
            <p14:sldId id="600"/>
            <p14:sldId id="601"/>
            <p14:sldId id="602"/>
            <p14:sldId id="603"/>
            <p14:sldId id="583"/>
            <p14:sldId id="605"/>
            <p14:sldId id="606"/>
            <p14:sldId id="607"/>
            <p14:sldId id="609"/>
            <p14:sldId id="608"/>
            <p14:sldId id="584"/>
            <p14:sldId id="611"/>
            <p14:sldId id="612"/>
            <p14:sldId id="614"/>
            <p14:sldId id="613"/>
            <p14:sldId id="610"/>
            <p14:sldId id="615"/>
            <p14:sldId id="616"/>
            <p14:sldId id="617"/>
            <p14:sldId id="618"/>
            <p14:sldId id="619"/>
            <p14:sldId id="585"/>
            <p14:sldId id="621"/>
            <p14:sldId id="626"/>
            <p14:sldId id="627"/>
            <p14:sldId id="628"/>
            <p14:sldId id="620"/>
            <p14:sldId id="586"/>
            <p14:sldId id="622"/>
            <p14:sldId id="629"/>
            <p14:sldId id="630"/>
            <p14:sldId id="631"/>
            <p14:sldId id="632"/>
            <p14:sldId id="623"/>
            <p14:sldId id="587"/>
            <p14:sldId id="624"/>
            <p14:sldId id="633"/>
            <p14:sldId id="634"/>
            <p14:sldId id="635"/>
            <p14:sldId id="636"/>
            <p14:sldId id="637"/>
            <p14:sldId id="638"/>
            <p14:sldId id="625"/>
          </p14:sldIdLst>
        </p14:section>
        <p14:section name="Podsumowanie" id="{FDD51A28-1934-4AF2-B6BD-DB161271CBCB}">
          <p14:sldIdLst>
            <p14:sldId id="643"/>
            <p14:sldId id="532"/>
            <p14:sldId id="644"/>
            <p14:sldId id="589"/>
            <p14:sldId id="590"/>
            <p14:sldId id="639"/>
            <p14:sldId id="640"/>
            <p14:sldId id="641"/>
            <p14:sldId id="642"/>
            <p14:sldId id="531"/>
          </p14:sldIdLst>
        </p14:section>
        <p14:section name="Dodatkowe slajdy" id="{94CD83F3-9919-47A2-B107-63A45DC8A1EB}">
          <p14:sldIdLst>
            <p14:sldId id="556"/>
            <p14:sldId id="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7">
          <p15:clr>
            <a:srgbClr val="A4A3A4"/>
          </p15:clr>
        </p15:guide>
        <p15:guide id="2" pos="3838">
          <p15:clr>
            <a:srgbClr val="A4A3A4"/>
          </p15:clr>
        </p15:guide>
        <p15:guide id="3" pos="529">
          <p15:clr>
            <a:srgbClr val="A4A3A4"/>
          </p15:clr>
        </p15:guide>
        <p15:guide id="4" pos="71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8F9"/>
    <a:srgbClr val="FE1359"/>
    <a:srgbClr val="F7F7F7"/>
    <a:srgbClr val="F9E5D7"/>
    <a:srgbClr val="1B1B1B"/>
    <a:srgbClr val="FAFAFA"/>
    <a:srgbClr val="2B2B2B"/>
    <a:srgbClr val="F05C6A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05" autoAdjust="0"/>
    <p:restoredTop sz="94680" autoAdjust="0"/>
  </p:normalViewPr>
  <p:slideViewPr>
    <p:cSldViewPr snapToObjects="1">
      <p:cViewPr varScale="1">
        <p:scale>
          <a:sx n="95" d="100"/>
          <a:sy n="95" d="100"/>
        </p:scale>
        <p:origin x="78" y="90"/>
      </p:cViewPr>
      <p:guideLst>
        <p:guide orient="horz" pos="1707"/>
        <p:guide pos="3838"/>
        <p:guide pos="529"/>
        <p:guide pos="71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l-P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uszgrzyb.pl/wds" TargetMode="External"/><Relationship Id="rId2" Type="http://schemas.openxmlformats.org/officeDocument/2006/relationships/hyperlink" Target="https://mateuszgrzyb.pl/MAUG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.grzyb@outlook.com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teuszgrzyb.p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475" y="3708400"/>
            <a:ext cx="10130155" cy="7289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800" spc="600" dirty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Azure User </a:t>
            </a:r>
            <a:r>
              <a:rPr lang="pl-PL" sz="3800" spc="600" dirty="0" err="1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</a:t>
            </a:r>
            <a:r>
              <a:rPr lang="pl-PL" sz="3800" spc="600" dirty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Poland</a:t>
            </a:r>
            <a:endParaRPr lang="x-none" sz="3800" spc="600" dirty="0">
              <a:solidFill>
                <a:srgbClr val="1B1B1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200" y="4420589"/>
            <a:ext cx="7213600" cy="6960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altLang="fr-FR" sz="3600" dirty="0">
                <a:solidFill>
                  <a:schemeClr val="accent1"/>
                </a:solidFill>
                <a:latin typeface="+mn-ea"/>
                <a:cs typeface="Segoe UI" panose="020B0502040204020203" pitchFamily="34" charset="0"/>
              </a:rPr>
              <a:t>21</a:t>
            </a:r>
            <a:r>
              <a:rPr lang="x-none" altLang="fr-FR" sz="3600" dirty="0">
                <a:solidFill>
                  <a:schemeClr val="accent1"/>
                </a:solidFill>
                <a:latin typeface="+mn-ea"/>
                <a:cs typeface="Segoe UI" panose="020B0502040204020203" pitchFamily="34" charset="0"/>
              </a:rPr>
              <a:t>.0</a:t>
            </a:r>
            <a:r>
              <a:rPr lang="pl-PL" altLang="fr-FR" sz="3600" dirty="0">
                <a:solidFill>
                  <a:schemeClr val="accent1"/>
                </a:solidFill>
                <a:latin typeface="+mn-ea"/>
                <a:cs typeface="Segoe UI" panose="020B0502040204020203" pitchFamily="34" charset="0"/>
              </a:rPr>
              <a:t>6</a:t>
            </a:r>
            <a:r>
              <a:rPr lang="x-none" altLang="fr-FR" sz="3600" dirty="0">
                <a:solidFill>
                  <a:schemeClr val="accent1"/>
                </a:solidFill>
                <a:latin typeface="+mn-ea"/>
                <a:cs typeface="Segoe UI" panose="020B0502040204020203" pitchFamily="34" charset="0"/>
              </a:rPr>
              <a:t>.2017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53002" y="1005004"/>
            <a:ext cx="2285998" cy="2285996"/>
            <a:chOff x="4761188" y="954891"/>
            <a:chExt cx="2669626" cy="2669624"/>
          </a:xfrm>
        </p:grpSpPr>
        <p:sp>
          <p:nvSpPr>
            <p:cNvPr id="3" name="Oval 2"/>
            <p:cNvSpPr/>
            <p:nvPr/>
          </p:nvSpPr>
          <p:spPr>
            <a:xfrm>
              <a:off x="4761188" y="954891"/>
              <a:ext cx="2669626" cy="2669624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Oval 7"/>
            <p:cNvSpPr/>
            <p:nvPr/>
          </p:nvSpPr>
          <p:spPr>
            <a:xfrm>
              <a:off x="5328746" y="1522450"/>
              <a:ext cx="1534508" cy="1534506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val 8"/>
            <p:cNvSpPr/>
            <p:nvPr/>
          </p:nvSpPr>
          <p:spPr>
            <a:xfrm>
              <a:off x="5738650" y="1932353"/>
              <a:ext cx="714700" cy="7147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7788" y="660400"/>
            <a:ext cx="10656212" cy="1717393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pl-PL" altLang="pl-PL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Mierzenie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skuteczności</a:t>
            </a:r>
            <a:r>
              <a:rPr lang="pl-PL" altLang="pl-PL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działania algorytmów klasyfikacyjnych?</a:t>
            </a:r>
            <a:endParaRPr lang="x-none" altLang="pl-PL" dirty="0">
              <a:solidFill>
                <a:srgbClr val="1B1B1B"/>
              </a:solidFill>
              <a:cs typeface="Segoe UI Light" panose="020B0502040204020203" pitchFamily="34" charset="0"/>
              <a:sym typeface="+mn-ea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D8C588B-7B4F-4473-956E-32B82569A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59571"/>
              </p:ext>
            </p:extLst>
          </p:nvPr>
        </p:nvGraphicFramePr>
        <p:xfrm>
          <a:off x="767788" y="2925000"/>
          <a:ext cx="5256212" cy="311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053">
                  <a:extLst>
                    <a:ext uri="{9D8B030D-6E8A-4147-A177-3AD203B41FA5}">
                      <a16:colId xmlns:a16="http://schemas.microsoft.com/office/drawing/2014/main" val="3778192351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val="3082751956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val="2244812369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val="596098516"/>
                    </a:ext>
                  </a:extLst>
                </a:gridCol>
              </a:tblGrid>
              <a:tr h="9170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Predykcja</a:t>
                      </a:r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5357"/>
                  </a:ext>
                </a:extLst>
              </a:tr>
              <a:tr h="9170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25372"/>
                  </a:ext>
                </a:extLst>
              </a:tr>
              <a:tr h="62850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Rzeczywiste wartości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TN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FP (błąd I rodzaju)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7929"/>
                  </a:ext>
                </a:extLst>
              </a:tr>
              <a:tr h="628505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fr-F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FN (błąd II rodzaju)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TP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12018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1EFEAB8-3CE9-49BE-905E-62BF92D7B487}"/>
              </a:ext>
            </a:extLst>
          </p:cNvPr>
          <p:cNvSpPr txBox="1"/>
          <p:nvPr/>
        </p:nvSpPr>
        <p:spPr>
          <a:xfrm>
            <a:off x="6456000" y="2447281"/>
            <a:ext cx="4221719" cy="230832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Dokładność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(ang. </a:t>
            </a:r>
            <a:r>
              <a:rPr lang="pl-PL" sz="2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Accuracy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ACC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(TP+TN)/(P+N)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Precyzja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(ang. </a:t>
            </a:r>
            <a:r>
              <a:rPr lang="pl-PL" sz="2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Precision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PPV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PPV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TP/(TP+FP)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Czułość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(ang. </a:t>
            </a:r>
            <a:r>
              <a:rPr lang="pl-PL" sz="20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sensitivity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TPR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TPR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TP/P = TP/(TP+FN)</a:t>
            </a:r>
          </a:p>
        </p:txBody>
      </p:sp>
    </p:spTree>
    <p:extLst>
      <p:ext uri="{BB962C8B-B14F-4D97-AF65-F5344CB8AC3E}">
        <p14:creationId xmlns:p14="http://schemas.microsoft.com/office/powerpoint/2010/main" val="14650248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>
            <a:extLst>
              <a:ext uri="{FF2B5EF4-FFF2-40B4-BE49-F238E27FC236}">
                <a16:creationId xmlns:a16="http://schemas.microsoft.com/office/drawing/2014/main" id="{BB8E53EF-0F20-44E8-AE5E-0B80FB4FA7FA}"/>
              </a:ext>
            </a:extLst>
          </p:cNvPr>
          <p:cNvSpPr/>
          <p:nvPr/>
        </p:nvSpPr>
        <p:spPr>
          <a:xfrm>
            <a:off x="552000" y="2919944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Pytania do 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mnie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745" y="5012055"/>
            <a:ext cx="9199880" cy="9848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Materiały:</a:t>
            </a:r>
            <a:r>
              <a:rPr kumimoji="0" lang="pl-PL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pl-PL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hlinkClick r:id="rId2"/>
              </a:rPr>
              <a:t>mateuszgrzyb.pl/MAUG</a:t>
            </a:r>
            <a:endParaRPr kumimoji="0" lang="x-none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  <a:hlinkClick r:id="rId3" action="ppaction://hlinkfile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Kontakt: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  <a:hlinkClick r:id="rId4" action="ppaction://hlinkfile"/>
              </a:rPr>
              <a:t>m.grzyb@outlook.com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695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E3F400E-A9D3-43DD-922D-A8777AA26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735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Obraz 1" descr="Obraz zawierający zrzut ekranu, laptop, komputer, wewnątrz&#10;&#10;Opis wygenerowany przy bardzo wysokim poziomie pewności">
            <a:extLst>
              <a:ext uri="{FF2B5EF4-FFF2-40B4-BE49-F238E27FC236}">
                <a16:creationId xmlns:a16="http://schemas.microsoft.com/office/drawing/2014/main" id="{1DDA2B2F-E004-4CCE-A590-DAE595E1C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7788" y="660400"/>
            <a:ext cx="10656212" cy="1717393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pl-PL" altLang="pl-PL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Mierzenie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skuteczności</a:t>
            </a:r>
            <a:r>
              <a:rPr lang="pl-PL" altLang="pl-PL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działania algorytmów klasyfikacyjnych?</a:t>
            </a:r>
            <a:endParaRPr lang="x-none" altLang="pl-PL" dirty="0">
              <a:solidFill>
                <a:srgbClr val="1B1B1B"/>
              </a:solidFill>
              <a:cs typeface="Segoe UI Light" panose="020B0502040204020203" pitchFamily="34" charset="0"/>
              <a:sym typeface="+mn-ea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D8C588B-7B4F-4473-956E-32B82569A2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7788" y="2925000"/>
          <a:ext cx="5256212" cy="311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053">
                  <a:extLst>
                    <a:ext uri="{9D8B030D-6E8A-4147-A177-3AD203B41FA5}">
                      <a16:colId xmlns:a16="http://schemas.microsoft.com/office/drawing/2014/main" val="3778192351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val="3082751956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val="2244812369"/>
                    </a:ext>
                  </a:extLst>
                </a:gridCol>
                <a:gridCol w="1314053">
                  <a:extLst>
                    <a:ext uri="{9D8B030D-6E8A-4147-A177-3AD203B41FA5}">
                      <a16:colId xmlns:a16="http://schemas.microsoft.com/office/drawing/2014/main" val="596098516"/>
                    </a:ext>
                  </a:extLst>
                </a:gridCol>
              </a:tblGrid>
              <a:tr h="9170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Predykcja</a:t>
                      </a:r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35357"/>
                  </a:ext>
                </a:extLst>
              </a:tr>
              <a:tr h="9170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L w="12700" cmpd="sng">
                      <a:noFill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fr-FR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180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25372"/>
                  </a:ext>
                </a:extLst>
              </a:tr>
              <a:tr h="62850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Rzeczywiste wartości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TN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FP (błąd I rodzaju)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7929"/>
                  </a:ext>
                </a:extLst>
              </a:tr>
              <a:tr h="628505">
                <a:tc v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fr-F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FR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108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FN (błąd II rodzaju)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TP</a:t>
                      </a:r>
                      <a:endParaRPr lang="fr-FR" sz="1800" dirty="0"/>
                    </a:p>
                  </a:txBody>
                  <a:tcPr marR="180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120188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1EFEAB8-3CE9-49BE-905E-62BF92D7B487}"/>
              </a:ext>
            </a:extLst>
          </p:cNvPr>
          <p:cNvSpPr txBox="1"/>
          <p:nvPr/>
        </p:nvSpPr>
        <p:spPr>
          <a:xfrm>
            <a:off x="6456000" y="2447281"/>
            <a:ext cx="4221719" cy="230832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Dokładność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(ang. </a:t>
            </a:r>
            <a:r>
              <a:rPr lang="pl-PL" sz="2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Accuracy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ACC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(TP+TN)/(P+N)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Precyzja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(ang. </a:t>
            </a:r>
            <a:r>
              <a:rPr lang="pl-PL" sz="20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Precision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PPV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PPV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TP/(TP+FP)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Czułość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(ang. </a:t>
            </a:r>
            <a:r>
              <a:rPr lang="pl-PL" sz="20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sensitivity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– TPR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TPR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= TP/P = TP/(TP+FN)</a:t>
            </a: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32963CA8-8E92-4A12-AD5C-3F2412381A5F}"/>
              </a:ext>
            </a:extLst>
          </p:cNvPr>
          <p:cNvSpPr/>
          <p:nvPr/>
        </p:nvSpPr>
        <p:spPr>
          <a:xfrm>
            <a:off x="6075000" y="2205000"/>
            <a:ext cx="2520000" cy="9360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64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/home/mateusz/Pobrane/01_netflix_w_4k_bedzie_dostepny_na_kartach_geforce_gtx_1000_0_b.jpg01_netflix_w_4k_bedzie_dostepny_na_kartach_geforce_gtx_1000_0_b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006" r="62104"/>
          <a:stretch>
            <a:fillRect/>
          </a:stretch>
        </p:blipFill>
        <p:spPr>
          <a:xfrm>
            <a:off x="4064635" y="0"/>
            <a:ext cx="4136390" cy="6864985"/>
          </a:xfrm>
        </p:spPr>
      </p:pic>
      <p:pic>
        <p:nvPicPr>
          <p:cNvPr id="16" name="Picture Placeholder 15" descr="/home/mateusz/Pobrane/photo.jpgphoto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>
            <a:off x="8201025" y="1470025"/>
            <a:ext cx="3844925" cy="3844925"/>
          </a:xfrm>
        </p:spPr>
      </p:pic>
      <p:pic>
        <p:nvPicPr>
          <p:cNvPr id="5" name="Picture Placeholder 4" descr="amazon-box-logo-stock_1020.0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9395" t="9" r="41029"/>
          <a:stretch>
            <a:fillRect/>
          </a:stretch>
        </p:blipFill>
        <p:spPr>
          <a:xfrm>
            <a:off x="0" y="0"/>
            <a:ext cx="4064635" cy="68459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010" y="4187190"/>
            <a:ext cx="5829990" cy="222282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360000" tIns="360000" rIns="360000" bIns="36000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l-PL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Zastosowanie</a:t>
            </a:r>
            <a:endParaRPr lang="x-none" sz="5400" dirty="0"/>
          </a:p>
          <a:p>
            <a:pPr>
              <a:lnSpc>
                <a:spcPct val="90000"/>
              </a:lnSpc>
            </a:pPr>
            <a:r>
              <a:rPr lang="pl-PL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</a:t>
            </a:r>
            <a:endParaRPr lang="x-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6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" panose="020B0502040204020203" pitchFamily="34" charset="0"/>
              </a:rPr>
              <a:t>Machine Learning w Microsoft </a:t>
            </a:r>
            <a:r>
              <a:rPr kumimoji="0" lang="pl-PL" altLang="fr-FR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" panose="020B0502040204020203" pitchFamily="34" charset="0"/>
              </a:rPr>
              <a:t>Azure</a:t>
            </a:r>
            <a:endParaRPr kumimoji="0" lang="x-none" altLang="fr-FR" sz="6000" b="0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uLnTx/>
              <a:uFillTx/>
              <a:latin typeface="Segoe UI Ligh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2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8" name="Obraz 47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DAB1F3F2-046C-4090-A2B6-D269E732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1008265" y="643466"/>
            <a:ext cx="101754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39788" y="2324845"/>
            <a:ext cx="3096212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R/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Python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with HDInsight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1375" y="660400"/>
            <a:ext cx="11290935" cy="674031"/>
          </a:xfrm>
        </p:spPr>
        <p:txBody>
          <a:bodyPr wrap="square"/>
          <a:lstStyle/>
          <a:p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w </a:t>
            </a:r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</a:t>
            </a:r>
            <a:endParaRPr lang="x-none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204" y="2324844"/>
            <a:ext cx="2741070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lvl="0"/>
            <a:r>
              <a:rPr lang="pl-PL" sz="2800" dirty="0" err="1">
                <a:solidFill>
                  <a:srgbClr val="1ABC9C"/>
                </a:solidFill>
                <a:cs typeface="Segoe UI Light" panose="020B0502040204020203" pitchFamily="34" charset="0"/>
              </a:rPr>
              <a:t>MicrosoftML</a:t>
            </a:r>
            <a:r>
              <a:rPr lang="pl-PL" sz="2800" dirty="0">
                <a:solidFill>
                  <a:srgbClr val="1ABC9C"/>
                </a:solidFill>
                <a:cs typeface="Segoe UI Light" panose="020B0502040204020203" pitchFamily="34" charset="0"/>
              </a:rPr>
              <a:t> </a:t>
            </a:r>
          </a:p>
          <a:p>
            <a:pPr lvl="0"/>
            <a:r>
              <a:rPr lang="pl-PL" sz="2800" dirty="0">
                <a:solidFill>
                  <a:srgbClr val="1ABC9C"/>
                </a:solidFill>
                <a:cs typeface="Segoe UI Light" panose="020B0502040204020203" pitchFamily="34" charset="0"/>
              </a:rPr>
              <a:t>with SQL Server</a:t>
            </a:r>
            <a:endParaRPr kumimoji="0" lang="x-none" sz="2800" b="0" i="0" u="none" strike="noStrike" kern="1200" cap="none" spc="0" normalizeH="0" baseline="0" noProof="0" dirty="0" err="1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00" y="2326303"/>
            <a:ext cx="2903220" cy="95410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Machine Learning Studio</a:t>
            </a:r>
            <a:endParaRPr kumimoji="0" lang="x-none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0105" y="3402330"/>
            <a:ext cx="2957830" cy="120032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  <a:t>R, Spark i </a:t>
            </a:r>
            <a:r>
              <a:rPr lang="pl-PL" sz="2000" dirty="0" err="1">
                <a:solidFill>
                  <a:srgbClr val="1B1B1B"/>
                </a:solidFill>
                <a:cs typeface="Segoe UI Light" panose="020B0502040204020203" pitchFamily="34" charset="0"/>
              </a:rPr>
              <a:t>MapReduce</a:t>
            </a:r>
            <a: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  <a:t> do wykonywania obliczeń rozproszonych.</a:t>
            </a:r>
            <a:endParaRPr lang="x-none" sz="2000" dirty="0">
              <a:solidFill>
                <a:srgbClr val="1B1B1B"/>
              </a:solidFill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4930" y="3401622"/>
            <a:ext cx="2602141" cy="120032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Dedy</a:t>
            </a:r>
            <a: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  <a:t>kowana biblioteka Machine Learning dla </a:t>
            </a:r>
            <a:b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</a:br>
            <a: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  <a:t>R w SQL Server.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0072" y="3401622"/>
            <a:ext cx="2602141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Usługa Azure Machine Learning.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1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1311128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w </a:t>
            </a:r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</a:t>
            </a:r>
            <a:endParaRPr lang="x-none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22885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Azure Data Science Virtual Machine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pl-PL" altLang="pl-PL" sz="20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Dedykowana wirtualna maszyna przygotowana z myślą o Data </a:t>
            </a:r>
            <a:r>
              <a:rPr lang="pl-PL" altLang="pl-PL" sz="20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Scientist</a:t>
            </a: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. 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Zawiera preinstalowane oprogramowanie niezbędne do analizy i wizualizacji danych: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Microsoft R Server Developer Edition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Python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20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Anaconda</a:t>
            </a:r>
            <a:endParaRPr lang="pl-PL" altLang="pl-PL" sz="20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Julia Pro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Power BI Desktop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SQL Server 2016 Developer edition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(R </a:t>
            </a: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included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CNTK 2.0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i wiele więcej…</a:t>
            </a:r>
          </a:p>
        </p:txBody>
      </p:sp>
    </p:spTree>
    <p:extLst>
      <p:ext uri="{BB962C8B-B14F-4D97-AF65-F5344CB8AC3E}">
        <p14:creationId xmlns:p14="http://schemas.microsoft.com/office/powerpoint/2010/main" val="35833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1311128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w </a:t>
            </a:r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</a:t>
            </a:r>
            <a:endParaRPr lang="x-none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59818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Nowość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: Azure Data Science Virtual Machine + lokalna sesja 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# dedykowana biblioteka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library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(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devtools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devtools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::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install_github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("Azure/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AzureDSVM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library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("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AzureDSVM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# powoływanie pojedynczej maszyny do życia (ok. 4 min)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565656"/>
                </a:solidFill>
                <a:latin typeface="Segoe UI Light"/>
              </a:rPr>
              <a:t>l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dsvm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&lt;-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deployDSVM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(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context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resource.group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="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example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location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="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southeastasia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size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="Standard_D4_v2",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os="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Ubuntu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hostname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="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mydsvm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",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username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="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myname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pubkey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="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pubkey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")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85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1311128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w </a:t>
            </a:r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</a:t>
            </a:r>
            <a:endParaRPr lang="x-none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49018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b="1" dirty="0">
                <a:solidFill>
                  <a:srgbClr val="1ABC9C"/>
                </a:solidFill>
                <a:cs typeface="Segoe UI Light" panose="020B0502040204020203" pitchFamily="34" charset="0"/>
                <a:sym typeface="+mn-ea"/>
              </a:rPr>
              <a:t>Nowość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: Azure 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Data Science Virtual Machine + lokalna sesja 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# klaster złożony z 5 maszyn</a:t>
            </a:r>
          </a:p>
          <a:p>
            <a:pPr lvl="0">
              <a:lnSpc>
                <a:spcPct val="120000"/>
              </a:lnSpc>
              <a:defRPr/>
            </a:pPr>
            <a:r>
              <a:rPr lang="pl-PL" sz="2000" dirty="0" err="1"/>
              <a:t>cluster</a:t>
            </a:r>
            <a:r>
              <a:rPr lang="pl-PL" sz="2000" dirty="0"/>
              <a:t> &lt;-</a:t>
            </a:r>
            <a:r>
              <a:rPr lang="pl-PL" sz="2000" dirty="0" err="1"/>
              <a:t>deployDSVMCluster</a:t>
            </a:r>
            <a:r>
              <a:rPr lang="pl-PL" sz="2000" dirty="0"/>
              <a:t>(</a:t>
            </a:r>
            <a:r>
              <a:rPr lang="pl-PL" sz="2000" dirty="0" err="1"/>
              <a:t>context</a:t>
            </a:r>
            <a:r>
              <a:rPr lang="pl-PL" sz="2000" dirty="0"/>
              <a:t>, </a:t>
            </a:r>
            <a:r>
              <a:rPr lang="pl-PL" sz="2000" dirty="0" err="1"/>
              <a:t>resource.group</a:t>
            </a:r>
            <a:r>
              <a:rPr lang="pl-PL" sz="2000" dirty="0"/>
              <a:t>=RG, </a:t>
            </a:r>
            <a:r>
              <a:rPr lang="pl-PL" sz="2000" dirty="0" err="1"/>
              <a:t>location</a:t>
            </a:r>
            <a:r>
              <a:rPr lang="pl-PL" sz="2000" dirty="0"/>
              <a:t>="</a:t>
            </a:r>
            <a:r>
              <a:rPr lang="pl-PL" sz="2000" dirty="0" err="1"/>
              <a:t>southeastasia</a:t>
            </a:r>
            <a:r>
              <a:rPr lang="pl-PL" sz="2000" dirty="0"/>
              <a:t>", </a:t>
            </a:r>
            <a:r>
              <a:rPr lang="pl-PL" sz="2000" dirty="0" err="1"/>
              <a:t>hostnames</a:t>
            </a:r>
            <a:r>
              <a:rPr lang="pl-PL" sz="2000" dirty="0"/>
              <a:t>="</a:t>
            </a:r>
            <a:r>
              <a:rPr lang="pl-PL" sz="2000" dirty="0" err="1"/>
              <a:t>mydsvm</a:t>
            </a:r>
            <a:r>
              <a:rPr lang="pl-PL" sz="2000" dirty="0"/>
              <a:t>", </a:t>
            </a:r>
            <a:r>
              <a:rPr lang="pl-PL" sz="2000" dirty="0" err="1"/>
              <a:t>usernames</a:t>
            </a:r>
            <a:r>
              <a:rPr lang="pl-PL" sz="2000" dirty="0"/>
              <a:t>="</a:t>
            </a:r>
            <a:r>
              <a:rPr lang="pl-PL" sz="2000" dirty="0" err="1"/>
              <a:t>myname</a:t>
            </a:r>
            <a:r>
              <a:rPr lang="pl-PL" sz="2000" dirty="0"/>
              <a:t>", </a:t>
            </a:r>
            <a:r>
              <a:rPr lang="pl-PL" sz="2000" dirty="0" err="1"/>
              <a:t>pubkeys</a:t>
            </a:r>
            <a:r>
              <a:rPr lang="pl-PL" sz="2000" dirty="0"/>
              <a:t>="</a:t>
            </a:r>
            <a:r>
              <a:rPr lang="pl-PL" sz="2000" dirty="0" err="1"/>
              <a:t>pubkey</a:t>
            </a:r>
            <a:r>
              <a:rPr lang="pl-PL" sz="2000" dirty="0"/>
              <a:t>", </a:t>
            </a:r>
            <a:r>
              <a:rPr lang="pl-PL" sz="2000" dirty="0" err="1"/>
              <a:t>count</a:t>
            </a:r>
            <a:r>
              <a:rPr lang="pl-PL" sz="2000" dirty="0"/>
              <a:t>=5) </a:t>
            </a:r>
          </a:p>
          <a:p>
            <a:pPr lvl="0">
              <a:lnSpc>
                <a:spcPct val="120000"/>
              </a:lnSpc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lvl="0">
              <a:lnSpc>
                <a:spcPct val="120000"/>
              </a:lnSpc>
              <a:defRPr/>
            </a:pPr>
            <a:r>
              <a:rPr lang="pl-PL" sz="2000" dirty="0">
                <a:solidFill>
                  <a:srgbClr val="565656"/>
                </a:solidFill>
                <a:latin typeface="Segoe UI Light"/>
              </a:rPr>
              <a:t># </a:t>
            </a:r>
            <a:r>
              <a:rPr lang="pl-PL" sz="2000" dirty="0" err="1">
                <a:solidFill>
                  <a:srgbClr val="565656"/>
                </a:solidFill>
                <a:latin typeface="Segoe UI Light"/>
              </a:rPr>
              <a:t>context</a:t>
            </a:r>
            <a:r>
              <a:rPr lang="pl-PL" sz="2000" dirty="0">
                <a:solidFill>
                  <a:srgbClr val="565656"/>
                </a:solidFill>
                <a:latin typeface="Segoe UI Light"/>
              </a:rPr>
              <a:t> – obiekt utworzony przez funkcję  </a:t>
            </a:r>
            <a:r>
              <a:rPr lang="pl-PL" sz="2000" dirty="0" err="1">
                <a:solidFill>
                  <a:srgbClr val="565656"/>
                </a:solidFill>
                <a:latin typeface="Segoe UI Light"/>
              </a:rPr>
              <a:t>createAzureContext</a:t>
            </a:r>
            <a:r>
              <a:rPr lang="pl-PL" sz="2000" dirty="0">
                <a:solidFill>
                  <a:srgbClr val="565656"/>
                </a:solidFill>
                <a:latin typeface="Segoe UI Light"/>
              </a:rPr>
              <a:t>(), zawierającą poświadczenia w postaci: id </a:t>
            </a:r>
            <a:r>
              <a:rPr lang="pl-PL" sz="2000" dirty="0" err="1">
                <a:solidFill>
                  <a:srgbClr val="565656"/>
                </a:solidFill>
                <a:latin typeface="Segoe UI Light"/>
              </a:rPr>
              <a:t>tenanta</a:t>
            </a:r>
            <a:r>
              <a:rPr lang="pl-PL" sz="2000" dirty="0">
                <a:solidFill>
                  <a:srgbClr val="565656"/>
                </a:solidFill>
                <a:latin typeface="Segoe UI Light"/>
              </a:rPr>
              <a:t>, id klienta, etc.</a:t>
            </a:r>
          </a:p>
          <a:p>
            <a:pPr lvl="0">
              <a:lnSpc>
                <a:spcPct val="120000"/>
              </a:lnSpc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392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1311128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w </a:t>
            </a:r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</a:t>
            </a:r>
            <a:endParaRPr lang="x-none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96751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b="1" dirty="0">
                <a:solidFill>
                  <a:srgbClr val="1ABC9C"/>
                </a:solidFill>
                <a:cs typeface="Segoe UI Light" panose="020B0502040204020203" pitchFamily="34" charset="0"/>
                <a:sym typeface="+mn-ea"/>
              </a:rPr>
              <a:t>Nowość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: Azure 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Data Science Virtual Machine + lokalna sesja 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altLang="pl-PL" sz="20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  <a:p>
            <a:pPr lvl="0">
              <a:lnSpc>
                <a:spcPct val="120000"/>
              </a:lnSpc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# wykonywanie zdalne 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lokalnego skryptu z biblioteki Microsoft </a:t>
            </a: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RevoScaleR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na maszynie wirtualnej </a:t>
            </a:r>
          </a:p>
          <a:p>
            <a:pPr lvl="0">
              <a:lnSpc>
                <a:spcPct val="120000"/>
              </a:lnSpc>
              <a:defRPr/>
            </a:pPr>
            <a:r>
              <a:rPr lang="pl-PL" sz="2000" dirty="0" err="1"/>
              <a:t>code</a:t>
            </a:r>
            <a:r>
              <a:rPr lang="pl-PL" sz="2000" dirty="0"/>
              <a:t> &lt;- </a:t>
            </a:r>
            <a:r>
              <a:rPr lang="pl-PL" sz="2000" dirty="0" err="1"/>
              <a:t>paste</a:t>
            </a:r>
            <a:r>
              <a:rPr lang="pl-PL" sz="2000" dirty="0"/>
              <a:t>(„	</a:t>
            </a:r>
            <a:r>
              <a:rPr lang="pl-PL" sz="2000" dirty="0" err="1"/>
              <a:t>library</a:t>
            </a:r>
            <a:r>
              <a:rPr lang="pl-PL" sz="2000" dirty="0"/>
              <a:t>(</a:t>
            </a:r>
            <a:r>
              <a:rPr lang="pl-PL" sz="2000" dirty="0" err="1"/>
              <a:t>scales</a:t>
            </a:r>
            <a:r>
              <a:rPr lang="pl-PL" sz="2000" dirty="0"/>
              <a:t>)", "</a:t>
            </a:r>
            <a:r>
              <a:rPr lang="pl-PL" sz="2000" dirty="0" err="1"/>
              <a:t>df</a:t>
            </a:r>
            <a:r>
              <a:rPr lang="pl-PL" sz="2000" dirty="0"/>
              <a:t> &lt;- </a:t>
            </a:r>
            <a:r>
              <a:rPr lang="pl-PL" sz="2000" dirty="0" err="1"/>
              <a:t>scale</a:t>
            </a:r>
            <a:r>
              <a:rPr lang="pl-PL" sz="2000" dirty="0"/>
              <a:t>(</a:t>
            </a:r>
            <a:r>
              <a:rPr lang="pl-PL" sz="2000" dirty="0" err="1"/>
              <a:t>iris</a:t>
            </a:r>
            <a:r>
              <a:rPr lang="pl-PL" sz="2000" dirty="0"/>
              <a:t>[, -5])", "</a:t>
            </a:r>
            <a:r>
              <a:rPr lang="pl-PL" sz="2000" dirty="0" err="1"/>
              <a:t>rxExec</a:t>
            </a:r>
            <a:r>
              <a:rPr lang="pl-PL" sz="2000" dirty="0"/>
              <a:t>(</a:t>
            </a:r>
            <a:r>
              <a:rPr lang="pl-PL" sz="2000" dirty="0" err="1"/>
              <a:t>kmeans</a:t>
            </a:r>
            <a:r>
              <a:rPr lang="pl-PL" sz="2000" dirty="0"/>
              <a:t>, x=</a:t>
            </a:r>
            <a:r>
              <a:rPr lang="pl-PL" sz="2000" dirty="0" err="1"/>
              <a:t>df</a:t>
            </a:r>
            <a:r>
              <a:rPr lang="pl-PL" sz="2000" dirty="0"/>
              <a:t>, </a:t>
            </a:r>
            <a:r>
              <a:rPr lang="pl-PL" sz="2000" dirty="0" err="1"/>
              <a:t>centers</a:t>
            </a:r>
            <a:r>
              <a:rPr lang="pl-PL" sz="2000" dirty="0"/>
              <a:t>=2)", sep=";") tmpf1 &lt;- </a:t>
            </a:r>
            <a:r>
              <a:rPr lang="pl-PL" sz="2000" dirty="0" err="1"/>
              <a:t>tempfile</a:t>
            </a:r>
            <a:r>
              <a:rPr lang="pl-PL" sz="2000" dirty="0"/>
              <a:t>(paste0("AzureDSVM_experiment_01_")) </a:t>
            </a:r>
          </a:p>
          <a:p>
            <a:pPr lvl="0">
              <a:lnSpc>
                <a:spcPct val="120000"/>
              </a:lnSpc>
              <a:defRPr/>
            </a:pPr>
            <a:r>
              <a:rPr lang="pl-PL" sz="2000" dirty="0" err="1"/>
              <a:t>file.create</a:t>
            </a:r>
            <a:r>
              <a:rPr lang="pl-PL" sz="2000" dirty="0"/>
              <a:t>(tmpf1) </a:t>
            </a:r>
          </a:p>
          <a:p>
            <a:pPr lvl="0">
              <a:lnSpc>
                <a:spcPct val="120000"/>
              </a:lnSpc>
              <a:defRPr/>
            </a:pPr>
            <a:r>
              <a:rPr lang="pl-PL" sz="2000" dirty="0" err="1"/>
              <a:t>writeLines</a:t>
            </a:r>
            <a:r>
              <a:rPr lang="pl-PL" sz="2000" dirty="0"/>
              <a:t>(</a:t>
            </a:r>
            <a:r>
              <a:rPr lang="pl-PL" sz="2000" dirty="0" err="1"/>
              <a:t>code</a:t>
            </a:r>
            <a:r>
              <a:rPr lang="pl-PL" sz="2000" dirty="0"/>
              <a:t>, tmpf1)</a:t>
            </a:r>
          </a:p>
          <a:p>
            <a:pPr lvl="0">
              <a:lnSpc>
                <a:spcPct val="120000"/>
              </a:lnSpc>
              <a:defRPr/>
            </a:pPr>
            <a:endParaRPr lang="pl-PL" sz="2000" dirty="0"/>
          </a:p>
          <a:p>
            <a:pPr lvl="0">
              <a:lnSpc>
                <a:spcPct val="120000"/>
              </a:lnSpc>
              <a:defRPr/>
            </a:pPr>
            <a:r>
              <a:rPr lang="pl-PL" sz="2000" dirty="0" err="1"/>
              <a:t>executeScript</a:t>
            </a:r>
            <a:r>
              <a:rPr lang="pl-PL" sz="2000" dirty="0"/>
              <a:t>(</a:t>
            </a:r>
            <a:r>
              <a:rPr lang="pl-PL" sz="2000" dirty="0" err="1"/>
              <a:t>context</a:t>
            </a:r>
            <a:r>
              <a:rPr lang="pl-PL" sz="2000" dirty="0"/>
              <a:t>, </a:t>
            </a:r>
            <a:r>
              <a:rPr lang="pl-PL" sz="2000" dirty="0" err="1"/>
              <a:t>resource.group</a:t>
            </a:r>
            <a:r>
              <a:rPr lang="pl-PL" sz="2000" dirty="0"/>
              <a:t>=RG, </a:t>
            </a:r>
            <a:r>
              <a:rPr lang="pl-PL" sz="2000" dirty="0" err="1"/>
              <a:t>machines</a:t>
            </a:r>
            <a:r>
              <a:rPr lang="pl-PL" sz="2000" dirty="0"/>
              <a:t>=</a:t>
            </a:r>
            <a:r>
              <a:rPr lang="pl-PL" sz="2000" dirty="0" err="1"/>
              <a:t>cluster$hostname</a:t>
            </a:r>
            <a:r>
              <a:rPr lang="pl-PL" sz="2000" dirty="0"/>
              <a:t>[1], 	</a:t>
            </a:r>
            <a:r>
              <a:rPr lang="pl-PL" sz="2000" dirty="0" err="1"/>
              <a:t>remote</a:t>
            </a:r>
            <a:r>
              <a:rPr lang="pl-PL" sz="2000" dirty="0"/>
              <a:t>=</a:t>
            </a:r>
            <a:r>
              <a:rPr lang="pl-PL" sz="2000" dirty="0" err="1"/>
              <a:t>cluster$fqdn</a:t>
            </a:r>
            <a:r>
              <a:rPr lang="pl-PL" sz="2000" dirty="0"/>
              <a:t>[1], </a:t>
            </a:r>
            <a:r>
              <a:rPr lang="pl-PL" sz="2000" dirty="0" err="1"/>
              <a:t>user</a:t>
            </a:r>
            <a:r>
              <a:rPr lang="pl-PL" sz="2000" dirty="0"/>
              <a:t>=</a:t>
            </a:r>
            <a:r>
              <a:rPr lang="pl-PL" sz="2000" dirty="0" err="1"/>
              <a:t>unique</a:t>
            </a:r>
            <a:r>
              <a:rPr lang="pl-PL" sz="2000" dirty="0"/>
              <a:t>(</a:t>
            </a:r>
            <a:r>
              <a:rPr lang="pl-PL" sz="2000" dirty="0" err="1"/>
              <a:t>cluster$username</a:t>
            </a:r>
            <a:r>
              <a:rPr lang="pl-PL" sz="2000" dirty="0"/>
              <a:t>), </a:t>
            </a:r>
            <a:r>
              <a:rPr lang="pl-PL" sz="2000" dirty="0" err="1"/>
              <a:t>script</a:t>
            </a:r>
            <a:r>
              <a:rPr lang="pl-PL" sz="2000" dirty="0"/>
              <a:t>=tmpf1, </a:t>
            </a:r>
          </a:p>
          <a:p>
            <a:pPr lvl="0">
              <a:lnSpc>
                <a:spcPct val="120000"/>
              </a:lnSpc>
              <a:defRPr/>
            </a:pPr>
            <a:r>
              <a:rPr lang="pl-PL" sz="2000" dirty="0"/>
              <a:t>	master=</a:t>
            </a:r>
            <a:r>
              <a:rPr lang="pl-PL" sz="2000" dirty="0" err="1"/>
              <a:t>cluster$fqdn</a:t>
            </a:r>
            <a:r>
              <a:rPr lang="pl-PL" sz="2000" dirty="0"/>
              <a:t>[1], </a:t>
            </a:r>
            <a:r>
              <a:rPr lang="pl-PL" sz="2000" dirty="0" err="1"/>
              <a:t>slaves</a:t>
            </a:r>
            <a:r>
              <a:rPr lang="pl-PL" sz="2000" dirty="0"/>
              <a:t>=</a:t>
            </a:r>
            <a:r>
              <a:rPr lang="pl-PL" sz="2000" dirty="0" err="1"/>
              <a:t>cluster$fqdn</a:t>
            </a:r>
            <a:r>
              <a:rPr lang="pl-PL" sz="2000" dirty="0"/>
              <a:t>[1], 	</a:t>
            </a:r>
            <a:r>
              <a:rPr lang="pl-PL" sz="2000" dirty="0" err="1"/>
              <a:t>compute.context</a:t>
            </a:r>
            <a:r>
              <a:rPr lang="pl-PL" sz="2000" dirty="0"/>
              <a:t>="</a:t>
            </a:r>
            <a:r>
              <a:rPr lang="pl-PL" sz="2000" dirty="0" err="1"/>
              <a:t>localParallel</a:t>
            </a:r>
            <a:r>
              <a:rPr lang="pl-PL" sz="2000" dirty="0"/>
              <a:t>/</a:t>
            </a:r>
            <a:r>
              <a:rPr lang="pl-PL" sz="2000" dirty="0" err="1"/>
              <a:t>clusterParallel</a:t>
            </a:r>
            <a:r>
              <a:rPr lang="pl-PL" sz="2000" dirty="0"/>
              <a:t>")</a:t>
            </a:r>
          </a:p>
          <a:p>
            <a:pPr lvl="0">
              <a:lnSpc>
                <a:spcPct val="120000"/>
              </a:lnSpc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6147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745" y="1269365"/>
            <a:ext cx="10471785" cy="15881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altLang="fr-FR" sz="5400" dirty="0">
                <a:solidFill>
                  <a:srgbClr val="1B1B1B"/>
                </a:solidFill>
                <a:latin typeface="+mn-ea"/>
                <a:cs typeface="Segoe UI" panose="020B0502040204020203" pitchFamily="34" charset="0"/>
              </a:rPr>
              <a:t>Machine Learning w</a:t>
            </a:r>
            <a:r>
              <a:rPr lang="x-none" altLang="fr-FR" sz="5400" dirty="0">
                <a:latin typeface="+mn-ea"/>
                <a:cs typeface="Segoe UI" panose="020B0502040204020203" pitchFamily="34" charset="0"/>
              </a:rPr>
              <a:t> </a:t>
            </a:r>
            <a:r>
              <a:rPr lang="pl-PL" altLang="fr-FR" sz="5400" dirty="0">
                <a:solidFill>
                  <a:schemeClr val="accent1"/>
                </a:solidFill>
                <a:latin typeface="+mn-ea"/>
                <a:cs typeface="Segoe UI" panose="020B0502040204020203" pitchFamily="34" charset="0"/>
              </a:rPr>
              <a:t>Microsoft Azure</a:t>
            </a:r>
            <a:endParaRPr lang="x-none" altLang="fr-FR" sz="5400" dirty="0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745" y="4581525"/>
            <a:ext cx="9199880" cy="1423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Mateusz Grzyb</a:t>
            </a:r>
          </a:p>
          <a:p>
            <a:pPr>
              <a:lnSpc>
                <a:spcPct val="120000"/>
              </a:lnSpc>
            </a:pP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konsultant technologiczny Microsoft Polska</a:t>
            </a:r>
          </a:p>
          <a:p>
            <a:pPr>
              <a:lnSpc>
                <a:spcPct val="120000"/>
              </a:lnSpc>
            </a:pPr>
            <a:r>
              <a:rPr lang="x-none" altLang="fr-FR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2" action="ppaction://hlinkfile"/>
              </a:rPr>
              <a:t>mateuszgrzyb.pl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l-PL" altLang="fr-FR" sz="6000" dirty="0">
                <a:solidFill>
                  <a:srgbClr val="1B1B1B"/>
                </a:solidFill>
                <a:cs typeface="Segoe UI" panose="020B0502040204020203" pitchFamily="34" charset="0"/>
              </a:rPr>
              <a:t>Microsoft Azure </a:t>
            </a:r>
            <a:br>
              <a:rPr lang="pl-PL" altLang="fr-FR" sz="6000" dirty="0">
                <a:solidFill>
                  <a:srgbClr val="1B1B1B"/>
                </a:solidFill>
                <a:cs typeface="Segoe UI" panose="020B0502040204020203" pitchFamily="34" charset="0"/>
              </a:rPr>
            </a:br>
            <a:r>
              <a:rPr lang="pl-PL" altLang="fr-FR" sz="6000" dirty="0">
                <a:solidFill>
                  <a:schemeClr val="accent1"/>
                </a:solidFill>
                <a:cs typeface="Segoe UI" panose="020B0502040204020203" pitchFamily="34" charset="0"/>
              </a:rPr>
              <a:t>Machine Learning Studio</a:t>
            </a:r>
            <a:endParaRPr kumimoji="0" lang="x-none" altLang="fr-FR" sz="6000" b="0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uLnTx/>
              <a:uFillTx/>
              <a:latin typeface="Segoe UI Ligh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pl-PL" altLang="fr-FR" dirty="0">
                <a:solidFill>
                  <a:srgbClr val="1B1B1B"/>
                </a:solidFill>
                <a:cs typeface="Segoe UI" panose="020B0502040204020203" pitchFamily="34" charset="0"/>
              </a:rPr>
              <a:t>Microsoft Azure </a:t>
            </a:r>
            <a:r>
              <a:rPr lang="pl-PL" altLang="fr-FR" dirty="0">
                <a:solidFill>
                  <a:schemeClr val="accent1"/>
                </a:solidFill>
                <a:cs typeface="Segoe UI" panose="020B0502040204020203" pitchFamily="34" charset="0"/>
              </a:rPr>
              <a:t>Machine Learning Studio</a:t>
            </a:r>
            <a:endParaRPr lang="x-none" altLang="fr-FR" dirty="0" err="1">
              <a:solidFill>
                <a:schemeClr val="accent1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75152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Oprogramowanie typu </a:t>
            </a:r>
            <a:r>
              <a:rPr kumimoji="0" lang="pl-PL" altLang="pl-PL" sz="2400" b="0" i="1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drag and drop,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 zawierające: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wbudowany zestaw komponentów do </a:t>
            </a:r>
            <a:r>
              <a:rPr lang="pl-PL" altLang="pl-PL" sz="2400" dirty="0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obróbki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 i </a:t>
            </a:r>
            <a:r>
              <a:rPr lang="pl-PL" altLang="pl-PL" sz="2400" dirty="0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wizualizacji danych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,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z</a:t>
            </a:r>
            <a:r>
              <a:rPr kumimoji="0" lang="pl-PL" alt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estaw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 dedykowanych algorytmów uczenia maszynowego,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mechanizmy pozwalające </a:t>
            </a:r>
            <a:r>
              <a:rPr lang="pl-PL" altLang="pl-PL" sz="2400" dirty="0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wczytywać dane składowane </a:t>
            </a:r>
            <a:r>
              <a:rPr lang="pl-PL" altLang="pl-PL" sz="2400" dirty="0" err="1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OnPremises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,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funkcjonalność </a:t>
            </a:r>
            <a:r>
              <a:rPr lang="pl-PL" altLang="pl-PL" sz="2400" dirty="0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generowania web serwisu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, który pozwala na udostępnianie modelu predykcyjnego „na zewnątrz”.</a:t>
            </a:r>
            <a:endParaRPr kumimoji="0" lang="x-none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121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157199" cy="701731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pl-PL" altLang="fr-FR" dirty="0">
                <a:solidFill>
                  <a:srgbClr val="1B1B1B"/>
                </a:solidFill>
                <a:cs typeface="Segoe UI" panose="020B0502040204020203" pitchFamily="34" charset="0"/>
              </a:rPr>
              <a:t>Microsoft Azure </a:t>
            </a:r>
            <a:r>
              <a:rPr lang="pl-PL" altLang="fr-FR" dirty="0">
                <a:solidFill>
                  <a:schemeClr val="accent1"/>
                </a:solidFill>
                <a:cs typeface="Segoe UI" panose="020B0502040204020203" pitchFamily="34" charset="0"/>
              </a:rPr>
              <a:t>Machine Learning Studio</a:t>
            </a:r>
            <a:endParaRPr lang="x-none" altLang="fr-FR" dirty="0" err="1">
              <a:solidFill>
                <a:schemeClr val="accent1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Powiększenie slajdu 9">
                <a:extLst>
                  <a:ext uri="{FF2B5EF4-FFF2-40B4-BE49-F238E27FC236}">
                    <a16:creationId xmlns:a16="http://schemas.microsoft.com/office/drawing/2014/main" id="{267DC48E-4E3A-4F64-888B-7F3C219BF2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4594122"/>
                  </p:ext>
                </p:extLst>
              </p:nvPr>
            </p:nvGraphicFramePr>
            <p:xfrm>
              <a:off x="839788" y="2584368"/>
              <a:ext cx="4324986" cy="2432805"/>
            </p:xfrm>
            <a:graphic>
              <a:graphicData uri="http://schemas.microsoft.com/office/powerpoint/2016/slidezoom">
                <pslz:sldZm>
                  <pslz:sldZmObj sldId="556" cId="1413573516">
                    <pslz:zmPr id="{14616342-E80F-4C51-88C7-C8C37813DE1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4986" cy="24328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Powiększenie slajdu 9">
                <a:extLst>
                  <a:ext uri="{FF2B5EF4-FFF2-40B4-BE49-F238E27FC236}">
                    <a16:creationId xmlns:a16="http://schemas.microsoft.com/office/drawing/2014/main" id="{267DC48E-4E3A-4F64-888B-7F3C219BF2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788" y="2584368"/>
                <a:ext cx="4324986" cy="24328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Powiększenie slajdu 11">
                <a:extLst>
                  <a:ext uri="{FF2B5EF4-FFF2-40B4-BE49-F238E27FC236}">
                    <a16:creationId xmlns:a16="http://schemas.microsoft.com/office/drawing/2014/main" id="{065E8B11-6FD4-44B4-ABBC-23D2BBB221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8941314"/>
                  </p:ext>
                </p:extLst>
              </p:nvPr>
            </p:nvGraphicFramePr>
            <p:xfrm>
              <a:off x="6672000" y="2580194"/>
              <a:ext cx="4324987" cy="2432805"/>
            </p:xfrm>
            <a:graphic>
              <a:graphicData uri="http://schemas.microsoft.com/office/powerpoint/2016/slidezoom">
                <pslz:sldZm>
                  <pslz:sldZmObj sldId="555" cId="1750757616">
                    <pslz:zmPr id="{9E2B4303-B08C-4B51-9227-7F55BD00F5CF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24987" cy="24328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Powiększenie slajdu 11">
                <a:extLst>
                  <a:ext uri="{FF2B5EF4-FFF2-40B4-BE49-F238E27FC236}">
                    <a16:creationId xmlns:a16="http://schemas.microsoft.com/office/drawing/2014/main" id="{065E8B11-6FD4-44B4-ABBC-23D2BBB221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2000" y="2580194"/>
                <a:ext cx="4324987" cy="24328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3" name="TextBox 21">
            <a:extLst>
              <a:ext uri="{FF2B5EF4-FFF2-40B4-BE49-F238E27FC236}">
                <a16:creationId xmlns:a16="http://schemas.microsoft.com/office/drawing/2014/main" id="{9649D37C-F40C-4684-8552-C21EDD2CFA0D}"/>
              </a:ext>
            </a:extLst>
          </p:cNvPr>
          <p:cNvSpPr txBox="1"/>
          <p:nvPr/>
        </p:nvSpPr>
        <p:spPr>
          <a:xfrm>
            <a:off x="839788" y="5157000"/>
            <a:ext cx="4324986" cy="46166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  <a:t>Azure ML Studio – przegląd funkcjonalności</a:t>
            </a:r>
            <a:endParaRPr lang="x-none" sz="2000" dirty="0">
              <a:solidFill>
                <a:srgbClr val="1B1B1B"/>
              </a:solidFill>
              <a:cs typeface="Segoe UI Light" panose="020B0502040204020203" pitchFamily="34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8805EE08-18AC-44BE-97F4-671E6B6A333F}"/>
              </a:ext>
            </a:extLst>
          </p:cNvPr>
          <p:cNvSpPr txBox="1"/>
          <p:nvPr/>
        </p:nvSpPr>
        <p:spPr>
          <a:xfrm>
            <a:off x="6672001" y="5156999"/>
            <a:ext cx="4324986" cy="42742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pl-PL" sz="2000" dirty="0">
                <a:solidFill>
                  <a:srgbClr val="1B1B1B"/>
                </a:solidFill>
                <a:cs typeface="Segoe UI Light" panose="020B0502040204020203" pitchFamily="34" charset="0"/>
              </a:rPr>
              <a:t>Przykład działania Azure ML Studio</a:t>
            </a:r>
            <a:endParaRPr lang="x-none" sz="2000" dirty="0">
              <a:solidFill>
                <a:srgbClr val="1B1B1B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3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744990" y="3867934"/>
            <a:ext cx="2602141" cy="5232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Prostota</a:t>
            </a:r>
            <a:endParaRPr kumimoji="0" lang="x-none" altLang="fr-FR" sz="2800" b="0" i="0" u="none" strike="noStrike" kern="1200" cap="none" spc="0" normalizeH="0" baseline="0" noProof="0" dirty="0" err="1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317480" cy="701731"/>
          </a:xfrm>
        </p:spPr>
        <p:txBody>
          <a:bodyPr wrap="square"/>
          <a:lstStyle/>
          <a:p>
            <a:r>
              <a:rPr lang="pl-PL" altLang="fr-FR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Microsoft Azure ML Studio </a:t>
            </a:r>
            <a:r>
              <a:rPr lang="x-none" altLang="fr-FR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- wady i zalety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6912" y="3869324"/>
            <a:ext cx="2602141" cy="138499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Szybkość implementacji rozwiązania</a:t>
            </a:r>
            <a:endParaRPr kumimoji="0" lang="x-none" sz="2800" b="0" i="0" u="none" strike="noStrike" kern="1200" cap="none" spc="0" normalizeH="0" baseline="0" noProof="0" dirty="0" err="1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74696" y="3869055"/>
            <a:ext cx="3148965" cy="95410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Brak wglądu „pod maskę” rozwiązania</a:t>
            </a:r>
            <a:endParaRPr kumimoji="0" lang="x-none" altLang="fr-FR" sz="2800" b="0" i="0" u="none" strike="noStrike" kern="1200" cap="none" spc="0" normalizeH="0" baseline="0" noProof="0" dirty="0" err="1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2311" name="Group 2310"/>
          <p:cNvGrpSpPr/>
          <p:nvPr/>
        </p:nvGrpSpPr>
        <p:grpSpPr>
          <a:xfrm>
            <a:off x="1631950" y="2679700"/>
            <a:ext cx="829945" cy="816610"/>
            <a:chOff x="776284" y="-368300"/>
            <a:chExt cx="765176" cy="763588"/>
          </a:xfrm>
          <a:solidFill>
            <a:schemeClr val="accent1"/>
          </a:solidFill>
        </p:grpSpPr>
        <p:sp>
          <p:nvSpPr>
            <p:cNvPr id="2465" name="Freeform 811"/>
            <p:cNvSpPr>
              <a:spLocks noEditPoints="1"/>
            </p:cNvSpPr>
            <p:nvPr/>
          </p:nvSpPr>
          <p:spPr bwMode="auto">
            <a:xfrm>
              <a:off x="776284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466" name="Freeform 812"/>
            <p:cNvSpPr/>
            <p:nvPr/>
          </p:nvSpPr>
          <p:spPr bwMode="auto">
            <a:xfrm>
              <a:off x="954084" y="-127000"/>
              <a:ext cx="407988" cy="280988"/>
            </a:xfrm>
            <a:custGeom>
              <a:avLst/>
              <a:gdLst>
                <a:gd name="T0" fmla="*/ 50 w 128"/>
                <a:gd name="T1" fmla="*/ 88 h 88"/>
                <a:gd name="T2" fmla="*/ 47 w 128"/>
                <a:gd name="T3" fmla="*/ 87 h 88"/>
                <a:gd name="T4" fmla="*/ 1 w 128"/>
                <a:gd name="T5" fmla="*/ 42 h 88"/>
                <a:gd name="T6" fmla="*/ 1 w 128"/>
                <a:gd name="T7" fmla="*/ 36 h 88"/>
                <a:gd name="T8" fmla="*/ 7 w 128"/>
                <a:gd name="T9" fmla="*/ 36 h 88"/>
                <a:gd name="T10" fmla="*/ 50 w 128"/>
                <a:gd name="T11" fmla="*/ 78 h 88"/>
                <a:gd name="T12" fmla="*/ 121 w 128"/>
                <a:gd name="T13" fmla="*/ 1 h 88"/>
                <a:gd name="T14" fmla="*/ 127 w 128"/>
                <a:gd name="T15" fmla="*/ 1 h 88"/>
                <a:gd name="T16" fmla="*/ 127 w 128"/>
                <a:gd name="T17" fmla="*/ 7 h 88"/>
                <a:gd name="T18" fmla="*/ 53 w 128"/>
                <a:gd name="T19" fmla="*/ 87 h 88"/>
                <a:gd name="T20" fmla="*/ 50 w 128"/>
                <a:gd name="T21" fmla="*/ 88 h 88"/>
                <a:gd name="T22" fmla="*/ 50 w 12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8">
                  <a:moveTo>
                    <a:pt x="50" y="88"/>
                  </a:moveTo>
                  <a:cubicBezTo>
                    <a:pt x="49" y="88"/>
                    <a:pt x="48" y="88"/>
                    <a:pt x="47" y="87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0" y="38"/>
                    <a:pt x="1" y="36"/>
                  </a:cubicBezTo>
                  <a:cubicBezTo>
                    <a:pt x="3" y="35"/>
                    <a:pt x="5" y="35"/>
                    <a:pt x="7" y="36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8" y="3"/>
                    <a:pt x="128" y="5"/>
                    <a:pt x="127" y="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3" name="Group 2310"/>
          <p:cNvGrpSpPr/>
          <p:nvPr/>
        </p:nvGrpSpPr>
        <p:grpSpPr>
          <a:xfrm>
            <a:off x="5583872" y="2679700"/>
            <a:ext cx="829945" cy="816610"/>
            <a:chOff x="776284" y="-368300"/>
            <a:chExt cx="765176" cy="763588"/>
          </a:xfrm>
          <a:solidFill>
            <a:schemeClr val="accent1"/>
          </a:solidFill>
        </p:grpSpPr>
        <p:sp>
          <p:nvSpPr>
            <p:cNvPr id="4" name="Freeform 811"/>
            <p:cNvSpPr>
              <a:spLocks noEditPoints="1"/>
            </p:cNvSpPr>
            <p:nvPr/>
          </p:nvSpPr>
          <p:spPr bwMode="auto">
            <a:xfrm>
              <a:off x="776284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" name="Freeform 812"/>
            <p:cNvSpPr/>
            <p:nvPr/>
          </p:nvSpPr>
          <p:spPr bwMode="auto">
            <a:xfrm>
              <a:off x="954084" y="-127000"/>
              <a:ext cx="407988" cy="280988"/>
            </a:xfrm>
            <a:custGeom>
              <a:avLst/>
              <a:gdLst>
                <a:gd name="T0" fmla="*/ 50 w 128"/>
                <a:gd name="T1" fmla="*/ 88 h 88"/>
                <a:gd name="T2" fmla="*/ 47 w 128"/>
                <a:gd name="T3" fmla="*/ 87 h 88"/>
                <a:gd name="T4" fmla="*/ 1 w 128"/>
                <a:gd name="T5" fmla="*/ 42 h 88"/>
                <a:gd name="T6" fmla="*/ 1 w 128"/>
                <a:gd name="T7" fmla="*/ 36 h 88"/>
                <a:gd name="T8" fmla="*/ 7 w 128"/>
                <a:gd name="T9" fmla="*/ 36 h 88"/>
                <a:gd name="T10" fmla="*/ 50 w 128"/>
                <a:gd name="T11" fmla="*/ 78 h 88"/>
                <a:gd name="T12" fmla="*/ 121 w 128"/>
                <a:gd name="T13" fmla="*/ 1 h 88"/>
                <a:gd name="T14" fmla="*/ 127 w 128"/>
                <a:gd name="T15" fmla="*/ 1 h 88"/>
                <a:gd name="T16" fmla="*/ 127 w 128"/>
                <a:gd name="T17" fmla="*/ 7 h 88"/>
                <a:gd name="T18" fmla="*/ 53 w 128"/>
                <a:gd name="T19" fmla="*/ 87 h 88"/>
                <a:gd name="T20" fmla="*/ 50 w 128"/>
                <a:gd name="T21" fmla="*/ 88 h 88"/>
                <a:gd name="T22" fmla="*/ 50 w 12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8">
                  <a:moveTo>
                    <a:pt x="50" y="88"/>
                  </a:moveTo>
                  <a:cubicBezTo>
                    <a:pt x="49" y="88"/>
                    <a:pt x="48" y="88"/>
                    <a:pt x="47" y="87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0" y="38"/>
                    <a:pt x="1" y="36"/>
                  </a:cubicBezTo>
                  <a:cubicBezTo>
                    <a:pt x="3" y="35"/>
                    <a:pt x="5" y="35"/>
                    <a:pt x="7" y="36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8" y="3"/>
                    <a:pt x="128" y="5"/>
                    <a:pt x="127" y="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grpSp>
        <p:nvGrpSpPr>
          <p:cNvPr id="2312" name="Group 2311"/>
          <p:cNvGrpSpPr/>
          <p:nvPr/>
        </p:nvGrpSpPr>
        <p:grpSpPr>
          <a:xfrm>
            <a:off x="9535794" y="2681605"/>
            <a:ext cx="826770" cy="814705"/>
            <a:chOff x="3579812" y="-368300"/>
            <a:chExt cx="765176" cy="763588"/>
          </a:xfrm>
          <a:solidFill>
            <a:srgbClr val="FF0000"/>
          </a:solidFill>
        </p:grpSpPr>
        <p:sp>
          <p:nvSpPr>
            <p:cNvPr id="2462" name="Freeform 813"/>
            <p:cNvSpPr>
              <a:spLocks noEditPoints="1"/>
            </p:cNvSpPr>
            <p:nvPr/>
          </p:nvSpPr>
          <p:spPr bwMode="auto">
            <a:xfrm>
              <a:off x="3579812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 w="9525" cmpd="sng">
              <a:solidFill>
                <a:srgbClr val="FF0000"/>
              </a:solidFill>
              <a:prstDash val="solid"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463" name="Freeform 814"/>
            <p:cNvSpPr/>
            <p:nvPr/>
          </p:nvSpPr>
          <p:spPr bwMode="auto">
            <a:xfrm>
              <a:off x="3822700" y="-127000"/>
              <a:ext cx="279400" cy="280988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 w="9525" cmpd="sng">
              <a:solidFill>
                <a:srgbClr val="FF0000"/>
              </a:solidFill>
              <a:prstDash val="solid"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464" name="Freeform 815"/>
            <p:cNvSpPr/>
            <p:nvPr/>
          </p:nvSpPr>
          <p:spPr bwMode="auto">
            <a:xfrm>
              <a:off x="3822700" y="-127000"/>
              <a:ext cx="279400" cy="280988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 w="9525" cmpd="sng">
              <a:solidFill>
                <a:srgbClr val="FF0000"/>
              </a:solidFill>
              <a:prstDash val="solid"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78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budynek&#10;&#10;Opis wygenerowany przy wysokim poziomie pewności">
            <a:extLst>
              <a:ext uri="{FF2B5EF4-FFF2-40B4-BE49-F238E27FC236}">
                <a16:creationId xmlns:a16="http://schemas.microsoft.com/office/drawing/2014/main" id="{AB5D29EF-8D06-4A26-BDF8-47E0A6FBCE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534" b="5534"/>
          <a:stretch>
            <a:fillRect/>
          </a:stretch>
        </p:blipFill>
        <p:spPr>
          <a:xfrm>
            <a:off x="0" y="-27000"/>
            <a:ext cx="12192000" cy="6858000"/>
          </a:xfrm>
        </p:spPr>
      </p:pic>
      <p:sp>
        <p:nvSpPr>
          <p:cNvPr id="6" name="TextBox 17">
            <a:extLst>
              <a:ext uri="{FF2B5EF4-FFF2-40B4-BE49-F238E27FC236}">
                <a16:creationId xmlns:a16="http://schemas.microsoft.com/office/drawing/2014/main" id="{13F7606D-BB84-41C5-BB94-1E146008CCCC}"/>
              </a:ext>
            </a:extLst>
          </p:cNvPr>
          <p:cNvSpPr txBox="1"/>
          <p:nvPr/>
        </p:nvSpPr>
        <p:spPr>
          <a:xfrm>
            <a:off x="842010" y="4187190"/>
            <a:ext cx="6261990" cy="222282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360000" tIns="360000" rIns="360000" bIns="36000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pl-PL" sz="5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Klasyfikacja pasażerów Titanica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8320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Czym jest </a:t>
            </a:r>
            <a:r>
              <a:rPr kumimoji="0" lang="pl-PL" altLang="pl-PL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Kaggle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676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pl-PL" altLang="fr-FR" dirty="0">
                <a:solidFill>
                  <a:srgbClr val="1B1B1B"/>
                </a:solidFill>
                <a:cs typeface="Segoe UI" panose="020B0502040204020203" pitchFamily="34" charset="0"/>
              </a:rPr>
              <a:t>Czym jest </a:t>
            </a:r>
            <a:r>
              <a:rPr lang="pl-PL" altLang="fr-FR" dirty="0" err="1">
                <a:solidFill>
                  <a:schemeClr val="accent1"/>
                </a:solidFill>
                <a:cs typeface="Segoe UI" panose="020B0502040204020203" pitchFamily="34" charset="0"/>
              </a:rPr>
              <a:t>Kaggle</a:t>
            </a:r>
            <a:r>
              <a:rPr lang="pl-PL" altLang="fr-FR" dirty="0">
                <a:solidFill>
                  <a:srgbClr val="1B1B1B"/>
                </a:solidFill>
                <a:cs typeface="Segoe UI" panose="020B0502040204020203" pitchFamily="34" charset="0"/>
              </a:rPr>
              <a:t>?</a:t>
            </a:r>
            <a:endParaRPr lang="x-none" altLang="fr-FR" dirty="0" err="1">
              <a:solidFill>
                <a:schemeClr val="accent1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93762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Platforma konkursowa kojarząca ze sobą Data </a:t>
            </a:r>
            <a:r>
              <a:rPr kumimoji="0" lang="pl-PL" alt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Scientistów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 i firmy poszukujące rozwiązania na trapiące je problemy.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64691E-386B-4447-8B1B-577962355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3" t="8005" r="12205" b="38128"/>
          <a:stretch/>
        </p:blipFill>
        <p:spPr>
          <a:xfrm>
            <a:off x="1383492" y="2877933"/>
            <a:ext cx="9432000" cy="36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6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pl-PL" altLang="fr-FR" dirty="0">
                <a:solidFill>
                  <a:srgbClr val="1B1B1B"/>
                </a:solidFill>
                <a:cs typeface="Segoe UI" panose="020B0502040204020203" pitchFamily="34" charset="0"/>
              </a:rPr>
              <a:t>Czym jest </a:t>
            </a:r>
            <a:r>
              <a:rPr lang="pl-PL" altLang="fr-FR" dirty="0" err="1">
                <a:solidFill>
                  <a:schemeClr val="accent1"/>
                </a:solidFill>
                <a:cs typeface="Segoe UI" panose="020B0502040204020203" pitchFamily="34" charset="0"/>
              </a:rPr>
              <a:t>Kaggle</a:t>
            </a:r>
            <a:r>
              <a:rPr lang="pl-PL" altLang="fr-FR" dirty="0">
                <a:solidFill>
                  <a:srgbClr val="1B1B1B"/>
                </a:solidFill>
                <a:cs typeface="Segoe UI" panose="020B0502040204020203" pitchFamily="34" charset="0"/>
              </a:rPr>
              <a:t>?</a:t>
            </a:r>
            <a:endParaRPr lang="x-none" altLang="fr-FR" dirty="0" err="1">
              <a:solidFill>
                <a:schemeClr val="accent1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93762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Platforma konkursowa kojarząca ze sobą Data </a:t>
            </a:r>
            <a:r>
              <a:rPr kumimoji="0" lang="pl-PL" alt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Scientistów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 i firmy poszukujące rozwiązania na trapiące je problemy.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64691E-386B-4447-8B1B-577962355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3" t="8005" r="12205" b="38128"/>
          <a:stretch/>
        </p:blipFill>
        <p:spPr>
          <a:xfrm>
            <a:off x="1383492" y="2877933"/>
            <a:ext cx="9432000" cy="3694133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5B8FAA12-3CDD-4EA0-B135-097169BB095A}"/>
              </a:ext>
            </a:extLst>
          </p:cNvPr>
          <p:cNvSpPr/>
          <p:nvPr/>
        </p:nvSpPr>
        <p:spPr>
          <a:xfrm>
            <a:off x="8400000" y="4941000"/>
            <a:ext cx="1296000" cy="6480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261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7162E4-EA73-41DF-93C1-5E632935E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0" t="17454" r="18110"/>
          <a:stretch/>
        </p:blipFill>
        <p:spPr>
          <a:xfrm>
            <a:off x="2064000" y="648196"/>
            <a:ext cx="7848000" cy="56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4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7162E4-EA73-41DF-93C1-5E632935E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0" t="17454" r="18110"/>
          <a:stretch/>
        </p:blipFill>
        <p:spPr>
          <a:xfrm>
            <a:off x="2064000" y="648000"/>
            <a:ext cx="7848000" cy="566100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1EAE9E90-D24C-4294-870F-CD523C74982C}"/>
              </a:ext>
            </a:extLst>
          </p:cNvPr>
          <p:cNvSpPr/>
          <p:nvPr/>
        </p:nvSpPr>
        <p:spPr>
          <a:xfrm>
            <a:off x="3936000" y="1341000"/>
            <a:ext cx="1296000" cy="6480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56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latin typeface="+mj-lt"/>
                <a:cs typeface="Segoe UI" panose="020B0502040204020203" pitchFamily="34" charset="0"/>
              </a:rPr>
              <a:t>O czym będzie ta</a:t>
            </a:r>
            <a:r>
              <a:rPr lang="fr-FR" sz="6000" dirty="0">
                <a:solidFill>
                  <a:srgbClr val="1B1B1B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x-none" altLang="fr-FR" sz="6000" dirty="0" err="1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prezentacja</a:t>
            </a:r>
            <a:r>
              <a:rPr lang="x-none" altLang="fr-FR" sz="6000" dirty="0" err="1">
                <a:solidFill>
                  <a:srgbClr val="1B1B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Jak działają konkursy na </a:t>
            </a:r>
            <a:r>
              <a:rPr kumimoji="0" lang="pl-PL" altLang="pl-PL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Kaggle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626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E4A38D23-E0B6-4A31-92D9-9CD3007655D2}"/>
              </a:ext>
            </a:extLst>
          </p:cNvPr>
          <p:cNvSpPr/>
          <p:nvPr/>
        </p:nvSpPr>
        <p:spPr>
          <a:xfrm>
            <a:off x="552000" y="549000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1. Zbudowanie nowego konkursu i udostępnienie publicznego zbioru testowego i uczącego.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29B0F897-4851-4475-B8F4-A74F06DC894A}"/>
              </a:ext>
            </a:extLst>
          </p:cNvPr>
          <p:cNvSpPr/>
          <p:nvPr/>
        </p:nvSpPr>
        <p:spPr>
          <a:xfrm>
            <a:off x="4656000" y="540198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2. Zainteresowani dołączają do konkursu.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B58BCC1-87EF-4C7B-8D52-6E674F63FB5F}"/>
              </a:ext>
            </a:extLst>
          </p:cNvPr>
          <p:cNvSpPr/>
          <p:nvPr/>
        </p:nvSpPr>
        <p:spPr>
          <a:xfrm>
            <a:off x="8768281" y="553648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3. Budowanie modeli predykcyjnych.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856FBC6F-BC73-4810-888A-6B00966F68CB}"/>
              </a:ext>
            </a:extLst>
          </p:cNvPr>
          <p:cNvSpPr/>
          <p:nvPr/>
        </p:nvSpPr>
        <p:spPr>
          <a:xfrm>
            <a:off x="8768281" y="2752576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4. Wyznaczenie poszukiwanych wartości.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0371A0EE-8AF6-411B-9884-C7F1675F7F48}"/>
              </a:ext>
            </a:extLst>
          </p:cNvPr>
          <p:cNvSpPr/>
          <p:nvPr/>
        </p:nvSpPr>
        <p:spPr>
          <a:xfrm>
            <a:off x="4653521" y="2752576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5. Przesłanie danych uzupełnionych o zmienne modelowane.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1AB5B9C-D88F-4E4C-88E5-6D64DFA0377A}"/>
              </a:ext>
            </a:extLst>
          </p:cNvPr>
          <p:cNvSpPr/>
          <p:nvPr/>
        </p:nvSpPr>
        <p:spPr>
          <a:xfrm>
            <a:off x="548941" y="2752576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6. Walidacja danych na zbiorze walidacyjnym.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856440FA-D102-4B77-9265-0AD62D47C37D}"/>
              </a:ext>
            </a:extLst>
          </p:cNvPr>
          <p:cNvSpPr/>
          <p:nvPr/>
        </p:nvSpPr>
        <p:spPr>
          <a:xfrm>
            <a:off x="548941" y="4951504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7. Wyznaczenie oceny i aktualizacja rankingu.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8940A04F-C3EB-45F9-899C-623BA952C6B8}"/>
              </a:ext>
            </a:extLst>
          </p:cNvPr>
          <p:cNvSpPr/>
          <p:nvPr/>
        </p:nvSpPr>
        <p:spPr>
          <a:xfrm>
            <a:off x="4653521" y="4951504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/>
              <a:t>8. Testowanie najlepszych modeli na zbiorze prywatnym organizatora.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5E421F7E-4298-41CF-8E7F-11F2FFD0186B}"/>
              </a:ext>
            </a:extLst>
          </p:cNvPr>
          <p:cNvSpPr/>
          <p:nvPr/>
        </p:nvSpPr>
        <p:spPr>
          <a:xfrm>
            <a:off x="8752272" y="4951504"/>
            <a:ext cx="2880000" cy="158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9. Ogłoszenie wyników.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8A0D2D3-82F4-4177-A5ED-057B50B71B18}"/>
              </a:ext>
            </a:extLst>
          </p:cNvPr>
          <p:cNvCxnSpPr>
            <a:stCxn id="3" idx="6"/>
            <a:endCxn id="4" idx="2"/>
          </p:cNvCxnSpPr>
          <p:nvPr/>
        </p:nvCxnSpPr>
        <p:spPr>
          <a:xfrm flipV="1">
            <a:off x="3432000" y="1332198"/>
            <a:ext cx="1224000" cy="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0C1C8D1-0E37-4D4E-A0BE-954B0B2EC22C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7536000" y="1332198"/>
            <a:ext cx="1232281" cy="1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1FB8ED9-2DEA-4C99-AD70-7580145EEA80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0208281" y="2137648"/>
            <a:ext cx="0" cy="61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C50A4548-1DBA-4E9A-8177-A993236D7E5D}"/>
              </a:ext>
            </a:extLst>
          </p:cNvPr>
          <p:cNvCxnSpPr>
            <a:stCxn id="6" idx="2"/>
            <a:endCxn id="7" idx="6"/>
          </p:cNvCxnSpPr>
          <p:nvPr/>
        </p:nvCxnSpPr>
        <p:spPr>
          <a:xfrm flipH="1">
            <a:off x="7533521" y="3544576"/>
            <a:ext cx="1234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12C3B3CE-5CFD-4B25-98C9-8FBBC3287EE1}"/>
              </a:ext>
            </a:extLst>
          </p:cNvPr>
          <p:cNvCxnSpPr>
            <a:stCxn id="7" idx="2"/>
            <a:endCxn id="8" idx="6"/>
          </p:cNvCxnSpPr>
          <p:nvPr/>
        </p:nvCxnSpPr>
        <p:spPr>
          <a:xfrm flipH="1">
            <a:off x="3428941" y="3544576"/>
            <a:ext cx="1224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20C66554-4CA8-4DC4-B5D8-E3F979CB4474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1988941" y="4336576"/>
            <a:ext cx="0" cy="61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25522738-4CF8-4A30-9D37-D82396DF5C9C}"/>
              </a:ext>
            </a:extLst>
          </p:cNvPr>
          <p:cNvCxnSpPr>
            <a:stCxn id="9" idx="6"/>
          </p:cNvCxnSpPr>
          <p:nvPr/>
        </p:nvCxnSpPr>
        <p:spPr>
          <a:xfrm>
            <a:off x="3428941" y="5743504"/>
            <a:ext cx="1371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CAE7295C-D05E-477F-8DFA-FFB09EEC201B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>
            <a:off x="7533521" y="5743504"/>
            <a:ext cx="1218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Klasyfikacja pasażerów </a:t>
            </a:r>
            <a:r>
              <a:rPr kumimoji="0" lang="pl-PL" altLang="pl-PL" sz="6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Titanica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943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6944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Klasyfikacja pasażerów </a:t>
            </a:r>
            <a:r>
              <a:rPr lang="pl-PL" altLang="pl-PL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Titanica</a:t>
            </a:r>
            <a:endParaRPr lang="pl-PL" altLang="pl-PL" dirty="0">
              <a:solidFill>
                <a:schemeClr val="accent1"/>
              </a:solidFill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08111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Jeden z najpopularniejszych konkursów na </a:t>
            </a:r>
            <a:r>
              <a:rPr kumimoji="0" lang="pl-PL" alt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Kaggle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: 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7257 zespołów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Ranking zawiera wyniki nie starsze niż 2 miesiące.</a:t>
            </a:r>
          </a:p>
          <a:p>
            <a:pPr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Wynik jest mierzony poprzez 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Accuracy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: </a:t>
            </a:r>
            <a:r>
              <a:rPr lang="pt-BR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ACC = (TP+TN)/(P+N)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Brak nagrody głównej.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pl-PL" altLang="pl-PL" sz="24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Cel konkursu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Na podstawie zbioru uczącego (891 obserwacji), sklasyfikować 418 pasażerów płynących na </a:t>
            </a:r>
            <a:r>
              <a:rPr lang="pl-PL" altLang="pl-PL" sz="24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Titanicu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, tzn. przewidzieć czy danej osobie udało się przeżyć katastrofę.</a:t>
            </a:r>
            <a:endParaRPr kumimoji="0" lang="x-none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2041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6944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Cel konkursu</a:t>
            </a:r>
            <a:endParaRPr lang="pl-PL" altLang="pl-PL" dirty="0">
              <a:solidFill>
                <a:schemeClr val="accent1"/>
              </a:solidFill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751522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Zbudowanie modelu, który w oparciu o wybrane spośród 10 </a:t>
            </a:r>
            <a:r>
              <a:rPr lang="pl-PL" altLang="pl-PL" sz="24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predyktorów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(atrybutów predykcyjnych) pozwoli nam wyznaczyć wartość zmiennej wynikowej. </a:t>
            </a:r>
          </a:p>
          <a:p>
            <a:pPr lvl="0">
              <a:lnSpc>
                <a:spcPct val="120000"/>
              </a:lnSpc>
              <a:defRPr/>
            </a:pPr>
            <a:endParaRPr lang="pl-PL" altLang="pl-PL" sz="2400" dirty="0">
              <a:solidFill>
                <a:srgbClr val="1B1B1B"/>
              </a:solidFill>
              <a:cs typeface="Segoe UI Light" panose="020B0502040204020203" pitchFamily="34" charset="0"/>
              <a:sym typeface="+mn-ea"/>
            </a:endParaRPr>
          </a:p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Atrybutem, którego wartość będziemy przewidywać jest „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Survival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”, który mówi nam czy dany pasażer przeżył katastrofę, czy też nie. Przyjmuje on wartości [0,1], gdzie 0=Nie, 1=Tak.</a:t>
            </a:r>
            <a:endParaRPr lang="pl-PL" altLang="pl-PL" sz="24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6722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6944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Opis zbioru uczącego</a:t>
            </a:r>
            <a:endParaRPr lang="pl-PL" altLang="pl-PL" dirty="0">
              <a:solidFill>
                <a:schemeClr val="accent1"/>
              </a:solidFill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859518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By wyznaczyć wartość „</a:t>
            </a:r>
            <a:r>
              <a:rPr lang="pl-PL" altLang="pl-PL" sz="24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Survival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”, można użyć zmiennych: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Pclass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klasa | (1 = pierwsza; 2 = druga; 3 = trzecia).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Name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imię i nazwisko pasażera.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Sex – płeć pasażera.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Sibsp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liczba małżonków, lub rodzeństwa na pokładzie.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Parch – liczba rodziców, lub dzieci na pokładzie.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Ticket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numer biletu.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Fare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opłata za bilet.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Cabin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kabina.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Embarked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port startowy (C = Cherbourg; Q = </a:t>
            </a: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Queenstown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; S = </a:t>
            </a:r>
            <a:r>
              <a:rPr lang="pl-PL" altLang="pl-PL" sz="20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Southampton</a:t>
            </a: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).</a:t>
            </a:r>
            <a:endParaRPr lang="pl-PL" altLang="pl-PL" sz="20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826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Mój cel?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3878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ACC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 &gt; 0.77990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6242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Proces budowy 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</p:spTree>
    <p:extLst>
      <p:ext uri="{BB962C8B-B14F-4D97-AF65-F5344CB8AC3E}">
        <p14:creationId xmlns:p14="http://schemas.microsoft.com/office/powerpoint/2010/main" val="1006914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8144" y="2721014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357" y="2731794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pl-PL" sz="1600" dirty="0"/>
              <a:t>Wybór odpowiedniego algorytmu</a:t>
            </a:r>
            <a:endParaRPr lang="x-none" sz="1600" dirty="0"/>
          </a:p>
        </p:txBody>
      </p:sp>
      <p:cxnSp>
        <p:nvCxnSpPr>
          <p:cNvPr id="14" name="Straight Connector 13"/>
          <p:cNvCxnSpPr>
            <a:cxnSpLocks/>
            <a:endCxn id="23" idx="2"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</p:cNvCxnSpPr>
          <p:nvPr/>
        </p:nvCxnSpPr>
        <p:spPr>
          <a:xfrm flipV="1">
            <a:off x="3395233" y="3171135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id="{B3E8C4FE-666A-4C30-91CF-90C3BC137D3D}"/>
              </a:ext>
            </a:extLst>
          </p:cNvPr>
          <p:cNvGrpSpPr/>
          <p:nvPr/>
        </p:nvGrpSpPr>
        <p:grpSpPr>
          <a:xfrm>
            <a:off x="6420133" y="2694358"/>
            <a:ext cx="944566" cy="944566"/>
            <a:chOff x="3173014" y="2956717"/>
            <a:chExt cx="944566" cy="944566"/>
          </a:xfrm>
        </p:grpSpPr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7BF4C698-9D2F-4F59-B96C-0ABCB2B215E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FFCF10B5-F1E4-4BE8-98CA-525E1E5E8CCB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CF2EDDC-BB38-43FE-9DF9-727B71C5CF44}"/>
              </a:ext>
            </a:extLst>
          </p:cNvPr>
          <p:cNvGrpSpPr/>
          <p:nvPr/>
        </p:nvGrpSpPr>
        <p:grpSpPr>
          <a:xfrm>
            <a:off x="4437346" y="2705138"/>
            <a:ext cx="944566" cy="944566"/>
            <a:chOff x="3173014" y="2956717"/>
            <a:chExt cx="944566" cy="944566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3F0EF7F4-F450-40A7-9C16-BDD5C2F1593E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7B38A69F-5015-4D01-BDC8-2286D1F4789E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">
            <a:extLst>
              <a:ext uri="{FF2B5EF4-FFF2-40B4-BE49-F238E27FC236}">
                <a16:creationId xmlns:a16="http://schemas.microsoft.com/office/drawing/2014/main" id="{E137E75F-A342-4340-AE28-CF656D48A9A0}"/>
              </a:ext>
            </a:extLst>
          </p:cNvPr>
          <p:cNvGrpSpPr/>
          <p:nvPr/>
        </p:nvGrpSpPr>
        <p:grpSpPr>
          <a:xfrm>
            <a:off x="10267277" y="2631730"/>
            <a:ext cx="944566" cy="944566"/>
            <a:chOff x="3173014" y="2956717"/>
            <a:chExt cx="944566" cy="944566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315A03CD-3CAA-4B19-AC56-B1644D7CB0A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63B9DF44-B259-4E91-813A-1F06225B0276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468F922F-CB67-47B2-A6A3-81E55251D4FA}"/>
              </a:ext>
            </a:extLst>
          </p:cNvPr>
          <p:cNvGrpSpPr/>
          <p:nvPr/>
        </p:nvGrpSpPr>
        <p:grpSpPr>
          <a:xfrm>
            <a:off x="8284490" y="2642510"/>
            <a:ext cx="944566" cy="944566"/>
            <a:chOff x="3173014" y="2956717"/>
            <a:chExt cx="944566" cy="944566"/>
          </a:xfrm>
        </p:grpSpPr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CFD80A85-AA06-4DC3-99CE-037B6E3B1C6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23422881-7CDE-47D5-8254-8BB5D1922C81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1</a:t>
            </a:r>
            <a:endParaRPr lang="en-US" sz="1600" dirty="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2</a:t>
            </a:r>
            <a:endParaRPr lang="en-US" sz="1600" dirty="0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3</a:t>
            </a:r>
            <a:endParaRPr lang="en-US" sz="1600" dirty="0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24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891540"/>
          </a:xfrm>
        </p:spPr>
        <p:txBody>
          <a:bodyPr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Plan prezentacji</a:t>
            </a:r>
            <a:endParaRPr lang="x-none" altLang="fr-FR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910715"/>
            <a:ext cx="10504805" cy="3194721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pl-PL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</a:t>
            </a: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pl-PL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Machine Learning w Microsoft Azure</a:t>
            </a: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pl-PL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Azure Machine Learning Studio</a:t>
            </a: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pl-PL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Klasyfikacja </a:t>
            </a:r>
            <a:r>
              <a:rPr lang="pl-PL" altLang="pl-PL" sz="24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pasażerów </a:t>
            </a:r>
            <a:r>
              <a:rPr lang="pl-PL" altLang="pl-PL" sz="2400" dirty="0" err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Titanica</a:t>
            </a:r>
            <a:r>
              <a:rPr lang="pl-PL" altLang="pl-PL" sz="24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 użyciem Microsoft Azure Machine Learning Studio</a:t>
            </a: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Pytania do </a:t>
            </a:r>
            <a:r>
              <a:rPr lang="pl-PL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Was</a:t>
            </a: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pl-PL" altLang="pl-PL" sz="2400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Pytania do mnie.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1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8144" y="2721014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pl-PL" sz="1600" dirty="0"/>
              <a:t>Wybór odpowiedniego algorytmu</a:t>
            </a:r>
            <a:endParaRPr lang="x-none" sz="1600" dirty="0"/>
          </a:p>
        </p:txBody>
      </p:sp>
      <p:cxnSp>
        <p:nvCxnSpPr>
          <p:cNvPr id="14" name="Straight Connector 13"/>
          <p:cNvCxnSpPr>
            <a:cxnSpLocks/>
            <a:endCxn id="23" idx="2"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</p:cNvCxnSpPr>
          <p:nvPr/>
        </p:nvCxnSpPr>
        <p:spPr>
          <a:xfrm flipV="1">
            <a:off x="3395233" y="3171135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id="{B3E8C4FE-666A-4C30-91CF-90C3BC137D3D}"/>
              </a:ext>
            </a:extLst>
          </p:cNvPr>
          <p:cNvGrpSpPr/>
          <p:nvPr/>
        </p:nvGrpSpPr>
        <p:grpSpPr>
          <a:xfrm>
            <a:off x="6420133" y="2694358"/>
            <a:ext cx="944566" cy="944566"/>
            <a:chOff x="3173014" y="2956717"/>
            <a:chExt cx="944566" cy="944566"/>
          </a:xfrm>
        </p:grpSpPr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7BF4C698-9D2F-4F59-B96C-0ABCB2B215E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FFCF10B5-F1E4-4BE8-98CA-525E1E5E8CCB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CF2EDDC-BB38-43FE-9DF9-727B71C5CF44}"/>
              </a:ext>
            </a:extLst>
          </p:cNvPr>
          <p:cNvGrpSpPr/>
          <p:nvPr/>
        </p:nvGrpSpPr>
        <p:grpSpPr>
          <a:xfrm>
            <a:off x="4437346" y="2705138"/>
            <a:ext cx="944566" cy="944566"/>
            <a:chOff x="3173014" y="2956717"/>
            <a:chExt cx="944566" cy="944566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3F0EF7F4-F450-40A7-9C16-BDD5C2F1593E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7B38A69F-5015-4D01-BDC8-2286D1F4789E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">
            <a:extLst>
              <a:ext uri="{FF2B5EF4-FFF2-40B4-BE49-F238E27FC236}">
                <a16:creationId xmlns:a16="http://schemas.microsoft.com/office/drawing/2014/main" id="{E137E75F-A342-4340-AE28-CF656D48A9A0}"/>
              </a:ext>
            </a:extLst>
          </p:cNvPr>
          <p:cNvGrpSpPr/>
          <p:nvPr/>
        </p:nvGrpSpPr>
        <p:grpSpPr>
          <a:xfrm>
            <a:off x="10267277" y="2631730"/>
            <a:ext cx="944566" cy="944566"/>
            <a:chOff x="3173014" y="2956717"/>
            <a:chExt cx="944566" cy="944566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315A03CD-3CAA-4B19-AC56-B1644D7CB0A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63B9DF44-B259-4E91-813A-1F06225B0276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468F922F-CB67-47B2-A6A3-81E55251D4FA}"/>
              </a:ext>
            </a:extLst>
          </p:cNvPr>
          <p:cNvGrpSpPr/>
          <p:nvPr/>
        </p:nvGrpSpPr>
        <p:grpSpPr>
          <a:xfrm>
            <a:off x="8284490" y="2642510"/>
            <a:ext cx="944566" cy="944566"/>
            <a:chOff x="3173014" y="2956717"/>
            <a:chExt cx="944566" cy="944566"/>
          </a:xfrm>
        </p:grpSpPr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CFD80A85-AA06-4DC3-99CE-037B6E3B1C6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23422881-7CDE-47D5-8254-8BB5D1922C81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1</a:t>
            </a:r>
            <a:endParaRPr lang="en-US" sz="1600" dirty="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2</a:t>
            </a:r>
            <a:endParaRPr lang="en-US" sz="1600" dirty="0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3</a:t>
            </a:r>
            <a:endParaRPr lang="en-US" sz="1600" dirty="0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4</a:t>
            </a:r>
            <a:endParaRPr lang="en-US" sz="1600" dirty="0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D2F7ACA7-DCFA-4E53-BF18-975E5FD3804A}"/>
              </a:ext>
            </a:extLst>
          </p:cNvPr>
          <p:cNvGrpSpPr/>
          <p:nvPr/>
        </p:nvGrpSpPr>
        <p:grpSpPr>
          <a:xfrm>
            <a:off x="595553" y="2717487"/>
            <a:ext cx="944566" cy="944566"/>
            <a:chOff x="3174284" y="2956717"/>
            <a:chExt cx="944566" cy="944566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720A35B3-B11C-4F6D-A980-3E36C3D4745D}"/>
                </a:ext>
              </a:extLst>
            </p:cNvPr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DC922945-358D-48E7-9473-F8D267C3259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+mn-e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476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" name="TextBox 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pl-PL" sz="4400" dirty="0" err="1">
                <a:latin typeface="+mj-lt"/>
                <a:ea typeface="+mj-ea"/>
                <a:cs typeface="+mj-cs"/>
                <a:sym typeface="+mn-ea"/>
              </a:rPr>
              <a:t>Analiza</a:t>
            </a:r>
            <a:r>
              <a:rPr lang="en-US" altLang="pl-PL" sz="44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pl-PL" sz="4400" dirty="0" err="1">
                <a:latin typeface="+mj-lt"/>
                <a:ea typeface="+mj-ea"/>
                <a:cs typeface="+mj-cs"/>
                <a:sym typeface="+mn-ea"/>
              </a:rPr>
              <a:t>i</a:t>
            </a:r>
            <a:r>
              <a:rPr lang="en-US" altLang="pl-PL" sz="44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pl-PL" sz="4400" dirty="0" err="1">
                <a:latin typeface="+mj-lt"/>
                <a:ea typeface="+mj-ea"/>
                <a:cs typeface="+mj-cs"/>
                <a:sym typeface="+mn-ea"/>
              </a:rPr>
              <a:t>przygotowanie</a:t>
            </a:r>
            <a:r>
              <a:rPr lang="en-US" altLang="pl-PL" sz="44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pl-PL" sz="4400" dirty="0" err="1">
                <a:latin typeface="+mj-lt"/>
                <a:ea typeface="+mj-ea"/>
                <a:cs typeface="+mj-cs"/>
                <a:sym typeface="+mn-ea"/>
              </a:rPr>
              <a:t>zbioru</a:t>
            </a:r>
            <a:r>
              <a:rPr lang="en-US" altLang="pl-PL" sz="4400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altLang="pl-PL" sz="4400" dirty="0" err="1">
                <a:latin typeface="+mj-lt"/>
                <a:ea typeface="+mj-ea"/>
                <a:cs typeface="+mj-cs"/>
                <a:sym typeface="+mn-ea"/>
              </a:rPr>
              <a:t>danych</a:t>
            </a:r>
            <a:endParaRPr kumimoji="0" lang="en-US" altLang="pl-PL" sz="4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5341C09-B3A1-4106-B6E0-2F6FA100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75" y="1750049"/>
            <a:ext cx="6966649" cy="46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0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pl-PL" dirty="0" err="1">
                <a:sym typeface="+mn-ea"/>
              </a:rPr>
              <a:t>Analiza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i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przygotowanie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zbioru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danych</a:t>
            </a:r>
            <a:endParaRPr lang="en-US" altLang="pl-PL" dirty="0"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647152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  <a:sym typeface="+mn-ea"/>
              </a:rPr>
              <a:t>Pierwsze utrudnienia: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Kolumny: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Survived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 i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Pclass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 są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błędnie interpretowane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przez Azure ML jako zmienne numeryczne. Są to jednak bez wątpienia zmienne kategoryczne.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Kolumny: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Embarked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 i „Sex” są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błędnie interpretowane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przez Azure ML jako zmienne tekstowe. Z punktu widzenia badacza danych są to jednak zmienne kategoryczne.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Istnieje kilkadziesiąt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brakujących wartości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dla atrybutów: „Age”,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Cabin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 (ponad 700 braków, rekompensuje je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Pclass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”),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Embarked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06754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Edycja metadanych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2618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D2784A7-B73E-4297-8ECE-7DE866B3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15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9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Uzupełnienie brakujących wartości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3959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9267D4-28A5-4EEF-8A10-2E4A0410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15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A618173-6621-4ACA-8303-1D24EF8F8F67}"/>
              </a:ext>
            </a:extLst>
          </p:cNvPr>
          <p:cNvSpPr txBox="1"/>
          <p:nvPr/>
        </p:nvSpPr>
        <p:spPr>
          <a:xfrm>
            <a:off x="3683005" y="4221000"/>
            <a:ext cx="528350" cy="427425"/>
          </a:xfrm>
          <a:prstGeom prst="rect">
            <a:avLst/>
          </a:prstGeom>
          <a:noFill/>
        </p:spPr>
        <p:txBody>
          <a:bodyPr wrap="non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Age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D7E0201-3EB4-4753-8E82-A8D7F10A3B2C}"/>
              </a:ext>
            </a:extLst>
          </p:cNvPr>
          <p:cNvCxnSpPr>
            <a:cxnSpLocks/>
          </p:cNvCxnSpPr>
          <p:nvPr/>
        </p:nvCxnSpPr>
        <p:spPr>
          <a:xfrm>
            <a:off x="4211355" y="4434712"/>
            <a:ext cx="1308645" cy="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4E05DA7-BF92-4BC6-96E4-AB521DB1F0A5}"/>
              </a:ext>
            </a:extLst>
          </p:cNvPr>
          <p:cNvSpPr txBox="1"/>
          <p:nvPr/>
        </p:nvSpPr>
        <p:spPr>
          <a:xfrm>
            <a:off x="3360000" y="5325787"/>
            <a:ext cx="1174360" cy="427425"/>
          </a:xfrm>
          <a:prstGeom prst="rect">
            <a:avLst/>
          </a:prstGeom>
          <a:noFill/>
        </p:spPr>
        <p:txBody>
          <a:bodyPr wrap="non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Embarked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3EB3829-B968-4BD7-A285-DA75AA038FE4}"/>
              </a:ext>
            </a:extLst>
          </p:cNvPr>
          <p:cNvCxnSpPr/>
          <p:nvPr/>
        </p:nvCxnSpPr>
        <p:spPr>
          <a:xfrm>
            <a:off x="4534360" y="5541787"/>
            <a:ext cx="985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07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Normalizacja danych numerycznych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178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pl-PL" dirty="0" err="1">
                <a:sym typeface="+mn-ea"/>
              </a:rPr>
              <a:t>Analiza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i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przygotowanie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zbioru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danych</a:t>
            </a:r>
            <a:endParaRPr lang="en-US" altLang="pl-PL" dirty="0"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  <a:sym typeface="+mn-ea"/>
              </a:rPr>
              <a:t>Po co normalizować dane numeryczne?</a:t>
            </a:r>
            <a:endParaRPr lang="pl-PL" altLang="pl-PL" sz="2400" dirty="0">
              <a:solidFill>
                <a:srgbClr val="565656"/>
              </a:solidFill>
              <a:latin typeface="Segoe UI Light"/>
              <a:sym typeface="+mn-ea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44CDF37-C051-4E60-8416-9F1DC9FE11B8}"/>
              </a:ext>
            </a:extLst>
          </p:cNvPr>
          <p:cNvSpPr txBox="1"/>
          <p:nvPr/>
        </p:nvSpPr>
        <p:spPr>
          <a:xfrm>
            <a:off x="847090" y="1838960"/>
            <a:ext cx="10504805" cy="1723549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400" dirty="0">
              <a:solidFill>
                <a:srgbClr val="565656"/>
              </a:solidFill>
              <a:latin typeface="Segoe UI Light"/>
              <a:sym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/>
              <a:t>Podczas uczenia maszynowego zmienne numeryczne o większych wartościach mogą być postrzegane przez algorytm jako ważniejsze.</a:t>
            </a:r>
            <a:endParaRPr lang="pl-PL" sz="2400" dirty="0">
              <a:solidFill>
                <a:srgbClr val="565656"/>
              </a:solidFill>
              <a:latin typeface="Segoe UI Light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4539704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sz="2400" dirty="0">
              <a:solidFill>
                <a:srgbClr val="565656"/>
              </a:solidFill>
              <a:latin typeface="Segoe UI Light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4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2400" dirty="0">
              <a:solidFill>
                <a:srgbClr val="565656"/>
              </a:solidFill>
            </a:endParaRPr>
          </a:p>
          <a:p>
            <a:pPr lvl="0">
              <a:spcBef>
                <a:spcPts val="600"/>
              </a:spcBef>
              <a:defRPr/>
            </a:pPr>
            <a:br>
              <a:rPr lang="pl-PL" sz="2400" dirty="0">
                <a:solidFill>
                  <a:srgbClr val="565656"/>
                </a:solidFill>
              </a:rPr>
            </a:br>
            <a:r>
              <a:rPr lang="pl-PL" sz="2400" dirty="0">
                <a:solidFill>
                  <a:srgbClr val="565656"/>
                </a:solidFill>
              </a:rPr>
              <a:t>Przykład: Dana pasażerka o imieniu </a:t>
            </a:r>
            <a:r>
              <a:rPr lang="pl-PL" sz="2400" i="1" dirty="0" err="1">
                <a:solidFill>
                  <a:srgbClr val="565656"/>
                </a:solidFill>
              </a:rPr>
              <a:t>Sandstrom</a:t>
            </a:r>
            <a:r>
              <a:rPr lang="pl-PL" sz="2400" i="1" dirty="0">
                <a:solidFill>
                  <a:srgbClr val="565656"/>
                </a:solidFill>
              </a:rPr>
              <a:t>, Miss. </a:t>
            </a:r>
            <a:r>
              <a:rPr lang="pl-PL" sz="2400" i="1" dirty="0" err="1">
                <a:solidFill>
                  <a:srgbClr val="565656"/>
                </a:solidFill>
              </a:rPr>
              <a:t>Marguerite</a:t>
            </a:r>
            <a:r>
              <a:rPr lang="pl-PL" sz="2400" i="1" dirty="0">
                <a:solidFill>
                  <a:srgbClr val="565656"/>
                </a:solidFill>
              </a:rPr>
              <a:t> Rut </a:t>
            </a:r>
            <a:r>
              <a:rPr lang="pl-PL" sz="2400" dirty="0">
                <a:solidFill>
                  <a:srgbClr val="565656"/>
                </a:solidFill>
              </a:rPr>
              <a:t>szczęśliwie przeżyła katastrofę </a:t>
            </a:r>
            <a:r>
              <a:rPr lang="pl-PL" sz="2400" dirty="0" err="1">
                <a:solidFill>
                  <a:srgbClr val="565656"/>
                </a:solidFill>
              </a:rPr>
              <a:t>Titanica</a:t>
            </a:r>
            <a:r>
              <a:rPr lang="pl-PL" sz="2400" dirty="0">
                <a:solidFill>
                  <a:srgbClr val="565656"/>
                </a:solidFill>
              </a:rPr>
              <a:t>. Z danych jasno wynika, że zapłacił za bilet 16.7, a w chwili podróży miała jedynie 4 lata. </a:t>
            </a:r>
          </a:p>
          <a:p>
            <a:pPr lvl="0">
              <a:spcBef>
                <a:spcPts val="600"/>
              </a:spcBef>
              <a:defRPr/>
            </a:pPr>
            <a:br>
              <a:rPr lang="pl-PL" sz="2400" dirty="0">
                <a:solidFill>
                  <a:srgbClr val="565656"/>
                </a:solidFill>
              </a:rPr>
            </a:br>
            <a:r>
              <a:rPr lang="pl-PL" sz="2400" dirty="0"/>
              <a:t>Algorytm uzna, że zdecydowanie większy wpływ na to, że udało mu się ocaleć miała </a:t>
            </a:r>
            <a:r>
              <a:rPr lang="pl-PL" sz="2400" dirty="0">
                <a:solidFill>
                  <a:schemeClr val="accent1"/>
                </a:solidFill>
              </a:rPr>
              <a:t>cena biletu</a:t>
            </a:r>
            <a:r>
              <a:rPr lang="pl-PL" sz="2400" dirty="0"/>
              <a:t>, co oczywiście nie musi być prawdą.</a:t>
            </a:r>
          </a:p>
        </p:txBody>
      </p:sp>
    </p:spTree>
    <p:extLst>
      <p:ext uri="{BB962C8B-B14F-4D97-AF65-F5344CB8AC3E}">
        <p14:creationId xmlns:p14="http://schemas.microsoft.com/office/powerpoint/2010/main" val="2032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Przycięcie odstających wartości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771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fr-FR" sz="6000" dirty="0">
                <a:solidFill>
                  <a:srgbClr val="1B1B1B"/>
                </a:solidFill>
                <a:latin typeface="+mj-lt"/>
                <a:cs typeface="Segoe UI" panose="020B0502040204020203" pitchFamily="34" charset="0"/>
              </a:rPr>
              <a:t>Machine Learning</a:t>
            </a:r>
            <a:endParaRPr lang="x-none" altLang="fr-FR" sz="6000" dirty="0" err="1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45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BD3A18-4E9C-4702-A1ED-D3B65DC55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56" r="5" b="4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1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4138979-AC9F-4AB1-827B-AA97D3DA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7" r="5" b="4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50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5357" y="2731794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pl-PL" sz="1600" b="1" dirty="0"/>
              <a:t>Wybór odpowiedniego algorytmu</a:t>
            </a:r>
            <a:endParaRPr lang="x-none" sz="1600" b="1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</p:cNvCxnSpPr>
          <p:nvPr/>
        </p:nvCxnSpPr>
        <p:spPr>
          <a:xfrm flipV="1">
            <a:off x="3395233" y="3171135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id="{B3E8C4FE-666A-4C30-91CF-90C3BC137D3D}"/>
              </a:ext>
            </a:extLst>
          </p:cNvPr>
          <p:cNvGrpSpPr/>
          <p:nvPr/>
        </p:nvGrpSpPr>
        <p:grpSpPr>
          <a:xfrm>
            <a:off x="6420133" y="2694358"/>
            <a:ext cx="944566" cy="944566"/>
            <a:chOff x="3173014" y="2956717"/>
            <a:chExt cx="944566" cy="944566"/>
          </a:xfrm>
        </p:grpSpPr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7BF4C698-9D2F-4F59-B96C-0ABCB2B215E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FFCF10B5-F1E4-4BE8-98CA-525E1E5E8CCB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CF2EDDC-BB38-43FE-9DF9-727B71C5CF44}"/>
              </a:ext>
            </a:extLst>
          </p:cNvPr>
          <p:cNvGrpSpPr/>
          <p:nvPr/>
        </p:nvGrpSpPr>
        <p:grpSpPr>
          <a:xfrm>
            <a:off x="4437346" y="2705138"/>
            <a:ext cx="944566" cy="944566"/>
            <a:chOff x="3173014" y="2956717"/>
            <a:chExt cx="944566" cy="944566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3F0EF7F4-F450-40A7-9C16-BDD5C2F1593E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7B38A69F-5015-4D01-BDC8-2286D1F4789E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">
            <a:extLst>
              <a:ext uri="{FF2B5EF4-FFF2-40B4-BE49-F238E27FC236}">
                <a16:creationId xmlns:a16="http://schemas.microsoft.com/office/drawing/2014/main" id="{E137E75F-A342-4340-AE28-CF656D48A9A0}"/>
              </a:ext>
            </a:extLst>
          </p:cNvPr>
          <p:cNvGrpSpPr/>
          <p:nvPr/>
        </p:nvGrpSpPr>
        <p:grpSpPr>
          <a:xfrm>
            <a:off x="10267277" y="2631730"/>
            <a:ext cx="944566" cy="944566"/>
            <a:chOff x="3173014" y="2956717"/>
            <a:chExt cx="944566" cy="944566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315A03CD-3CAA-4B19-AC56-B1644D7CB0A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63B9DF44-B259-4E91-813A-1F06225B0276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468F922F-CB67-47B2-A6A3-81E55251D4FA}"/>
              </a:ext>
            </a:extLst>
          </p:cNvPr>
          <p:cNvGrpSpPr/>
          <p:nvPr/>
        </p:nvGrpSpPr>
        <p:grpSpPr>
          <a:xfrm>
            <a:off x="8284490" y="2642510"/>
            <a:ext cx="944566" cy="944566"/>
            <a:chOff x="3173014" y="2956717"/>
            <a:chExt cx="944566" cy="944566"/>
          </a:xfrm>
        </p:grpSpPr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CFD80A85-AA06-4DC3-99CE-037B6E3B1C6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23422881-7CDE-47D5-8254-8BB5D1922C81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1</a:t>
            </a:r>
            <a:endParaRPr lang="en-US" sz="1600" dirty="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2</a:t>
            </a:r>
            <a:endParaRPr lang="en-US" sz="1600" dirty="0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3</a:t>
            </a:r>
            <a:endParaRPr lang="en-US" sz="1600" dirty="0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4</a:t>
            </a:r>
            <a:endParaRPr lang="en-US" sz="1600" dirty="0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1BF6E0B2-4A9A-4CA3-93BC-3EFF075D3071}"/>
              </a:ext>
            </a:extLst>
          </p:cNvPr>
          <p:cNvGrpSpPr/>
          <p:nvPr/>
        </p:nvGrpSpPr>
        <p:grpSpPr>
          <a:xfrm>
            <a:off x="2511351" y="2728117"/>
            <a:ext cx="944566" cy="944566"/>
            <a:chOff x="3174284" y="2956717"/>
            <a:chExt cx="944566" cy="944566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2C933444-3690-4FF2-B26D-77EFCA4283AE}"/>
                </a:ext>
              </a:extLst>
            </p:cNvPr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F6C87590-56AC-4F55-8CFA-BB4D7FA29916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+mn-ea"/>
                </a:rPr>
                <a:t>2</a:t>
              </a:r>
              <a:endParaRPr kumimoji="0" lang="x-non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0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Obraz 1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3EE99B5B-937A-416C-905E-9E3A06B8C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5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AD88EB-B844-4DC9-9EAA-45C63AE76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15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5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Wybór odpowiednich kolumn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8964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3954929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400" b="1" dirty="0" err="1"/>
              <a:t>Permutation</a:t>
            </a:r>
            <a:r>
              <a:rPr lang="pl-PL" sz="2400" b="1" dirty="0"/>
              <a:t> </a:t>
            </a:r>
            <a:r>
              <a:rPr lang="pl-PL" sz="2400" b="1" dirty="0" err="1"/>
              <a:t>Feature</a:t>
            </a:r>
            <a:r>
              <a:rPr lang="pl-PL" sz="2400" b="1" dirty="0"/>
              <a:t> </a:t>
            </a:r>
            <a:r>
              <a:rPr lang="pl-PL" sz="2400" b="1" dirty="0" err="1"/>
              <a:t>Importance</a:t>
            </a:r>
            <a:r>
              <a:rPr lang="pl-PL" sz="2400" b="1" dirty="0"/>
              <a:t> </a:t>
            </a:r>
            <a:r>
              <a:rPr lang="pl-PL" sz="2400" dirty="0"/>
              <a:t>– pozwala wybrać atrybuty mające największy wpływ na poprawną klasyfikację zmiennej modelowanej.</a:t>
            </a:r>
          </a:p>
          <a:p>
            <a:pPr lvl="0">
              <a:spcBef>
                <a:spcPts val="600"/>
              </a:spcBef>
              <a:defRPr/>
            </a:pPr>
            <a:endParaRPr lang="pl-PL" sz="2400" dirty="0"/>
          </a:p>
          <a:p>
            <a:pPr lvl="0">
              <a:spcBef>
                <a:spcPts val="600"/>
              </a:spcBef>
              <a:defRPr/>
            </a:pPr>
            <a:r>
              <a:rPr lang="pl-PL" sz="2400" dirty="0"/>
              <a:t>Po wstępnej analizie na placu boju zostają: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 err="1"/>
              <a:t>Survived</a:t>
            </a:r>
            <a:endParaRPr lang="pl-PL" sz="24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Sex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Age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 err="1"/>
              <a:t>Pclass</a:t>
            </a:r>
            <a:endParaRPr lang="pl-PL" sz="24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 err="1"/>
              <a:t>Fare</a:t>
            </a:r>
            <a:endParaRPr lang="pl-PL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pl-PL" altLang="pl-PL" dirty="0">
                <a:sym typeface="+mn-ea"/>
              </a:rPr>
              <a:t>Wybór odpowiednich kolumn</a:t>
            </a:r>
            <a:endParaRPr lang="en-US" altLang="pl-PL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50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68DE92BA-CF67-49BD-96DC-402D1C139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0" b="60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Owal 9">
            <a:extLst>
              <a:ext uri="{FF2B5EF4-FFF2-40B4-BE49-F238E27FC236}">
                <a16:creationId xmlns:a16="http://schemas.microsoft.com/office/drawing/2014/main" id="{CCCFD22E-3673-4452-B6B5-F42A4E1A75FE}"/>
              </a:ext>
            </a:extLst>
          </p:cNvPr>
          <p:cNvSpPr/>
          <p:nvPr/>
        </p:nvSpPr>
        <p:spPr>
          <a:xfrm>
            <a:off x="9480000" y="4077000"/>
            <a:ext cx="2304000" cy="9360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338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8144" y="2721014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357" y="2731794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pl-PL" sz="1600" dirty="0"/>
              <a:t>Wybór odpowiedniego algorytmu</a:t>
            </a:r>
            <a:endParaRPr lang="x-none" sz="1600" dirty="0"/>
          </a:p>
        </p:txBody>
      </p:sp>
      <p:cxnSp>
        <p:nvCxnSpPr>
          <p:cNvPr id="14" name="Straight Connector 13"/>
          <p:cNvCxnSpPr>
            <a:cxnSpLocks/>
            <a:endCxn id="23" idx="2"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3395233" y="3176525"/>
            <a:ext cx="1057639" cy="539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id="{B3E8C4FE-666A-4C30-91CF-90C3BC137D3D}"/>
              </a:ext>
            </a:extLst>
          </p:cNvPr>
          <p:cNvGrpSpPr/>
          <p:nvPr/>
        </p:nvGrpSpPr>
        <p:grpSpPr>
          <a:xfrm>
            <a:off x="6420133" y="2694358"/>
            <a:ext cx="944566" cy="944566"/>
            <a:chOff x="3173014" y="2956717"/>
            <a:chExt cx="944566" cy="944566"/>
          </a:xfrm>
        </p:grpSpPr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7BF4C698-9D2F-4F59-B96C-0ABCB2B215E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FFCF10B5-F1E4-4BE8-98CA-525E1E5E8CCB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">
            <a:extLst>
              <a:ext uri="{FF2B5EF4-FFF2-40B4-BE49-F238E27FC236}">
                <a16:creationId xmlns:a16="http://schemas.microsoft.com/office/drawing/2014/main" id="{E137E75F-A342-4340-AE28-CF656D48A9A0}"/>
              </a:ext>
            </a:extLst>
          </p:cNvPr>
          <p:cNvGrpSpPr/>
          <p:nvPr/>
        </p:nvGrpSpPr>
        <p:grpSpPr>
          <a:xfrm>
            <a:off x="10267277" y="2631730"/>
            <a:ext cx="944566" cy="944566"/>
            <a:chOff x="3173014" y="2956717"/>
            <a:chExt cx="944566" cy="944566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315A03CD-3CAA-4B19-AC56-B1644D7CB0A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63B9DF44-B259-4E91-813A-1F06225B0276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468F922F-CB67-47B2-A6A3-81E55251D4FA}"/>
              </a:ext>
            </a:extLst>
          </p:cNvPr>
          <p:cNvGrpSpPr/>
          <p:nvPr/>
        </p:nvGrpSpPr>
        <p:grpSpPr>
          <a:xfrm>
            <a:off x="8284490" y="2642510"/>
            <a:ext cx="944566" cy="944566"/>
            <a:chOff x="3173014" y="2956717"/>
            <a:chExt cx="944566" cy="944566"/>
          </a:xfrm>
        </p:grpSpPr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CFD80A85-AA06-4DC3-99CE-037B6E3B1C6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23422881-7CDE-47D5-8254-8BB5D1922C81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b="1" dirty="0"/>
              <a:t>Feature Engineering</a:t>
            </a:r>
            <a:r>
              <a:rPr lang="pl-PL" sz="1600" b="1" dirty="0"/>
              <a:t> iteracja 1</a:t>
            </a:r>
            <a:endParaRPr lang="en-US" sz="1600" b="1" dirty="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2</a:t>
            </a:r>
            <a:endParaRPr lang="en-US" sz="1600" dirty="0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3</a:t>
            </a:r>
            <a:endParaRPr lang="en-US" sz="1600" dirty="0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4</a:t>
            </a:r>
            <a:endParaRPr lang="en-US" sz="1600" dirty="0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0B2064BF-B976-46B1-80BA-470A43ED9E38}"/>
              </a:ext>
            </a:extLst>
          </p:cNvPr>
          <p:cNvGrpSpPr/>
          <p:nvPr/>
        </p:nvGrpSpPr>
        <p:grpSpPr>
          <a:xfrm>
            <a:off x="4452872" y="2704242"/>
            <a:ext cx="944566" cy="944566"/>
            <a:chOff x="3174284" y="2956717"/>
            <a:chExt cx="944566" cy="944566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B03FE3EA-3E34-4442-9BFA-B15405BD7371}"/>
                </a:ext>
              </a:extLst>
            </p:cNvPr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30D687F3-0F88-4810-AEA2-EBF9CA53B00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+mn-ea"/>
                </a:rPr>
                <a:t>3</a:t>
              </a:r>
              <a:endParaRPr kumimoji="0" lang="x-non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427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Na których zmiennych się skupić?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44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896212" cy="1311128"/>
          </a:xfrm>
        </p:spPr>
        <p:txBody>
          <a:bodyPr/>
          <a:lstStyle/>
          <a:p>
            <a:r>
              <a:rPr lang="pl-PL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Machine Learning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63791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Interdyscyplinarna (matematyka, robotyka, informatyka) dziedzina naukowa wchodząca w skład nauk zajmujących się SI</a:t>
            </a:r>
            <a:r>
              <a:rPr kumimoji="0" lang="x-none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  <a:sym typeface="+mn-e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pl-PL" altLang="pl-PL" sz="2400" dirty="0">
              <a:solidFill>
                <a:srgbClr val="1B1B1B"/>
              </a:solidFill>
              <a:cs typeface="Segoe UI Light" panose="020B0502040204020203" pitchFamily="34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  <a:sym typeface="+mn-ea"/>
              </a:rPr>
              <a:t>Celem ML jest:</a:t>
            </a:r>
            <a:endParaRPr lang="pl-PL" altLang="pl-PL" sz="2400" dirty="0">
              <a:solidFill>
                <a:srgbClr val="1B1B1B"/>
              </a:solidFill>
              <a:cs typeface="Segoe UI Light" panose="020B0502040204020203" pitchFamily="34" charset="0"/>
              <a:sym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  <a:sym typeface="+mn-ea"/>
              </a:rPr>
              <a:t>Zastosowanie w SI do zbudowania automatycznego systemu </a:t>
            </a:r>
            <a:r>
              <a:rPr lang="pl-PL" altLang="pl-PL" sz="2400" dirty="0">
                <a:solidFill>
                  <a:srgbClr val="1ABC9C"/>
                </a:solidFill>
                <a:cs typeface="Segoe UI Light" panose="020B0502040204020203" pitchFamily="34" charset="0"/>
                <a:sym typeface="+mn-ea"/>
              </a:rPr>
              <a:t>gromadzącego doświadczenie 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  <a:sym typeface="+mn-ea"/>
              </a:rPr>
              <a:t>(na podstawie danych uczących) i </a:t>
            </a:r>
            <a:r>
              <a:rPr lang="pl-PL" altLang="pl-PL" sz="2400" dirty="0">
                <a:solidFill>
                  <a:srgbClr val="1ABC9C"/>
                </a:solidFill>
                <a:cs typeface="Segoe UI Light" panose="020B0502040204020203" pitchFamily="34" charset="0"/>
                <a:sym typeface="+mn-ea"/>
              </a:rPr>
              <a:t>nabywanie na tej podstawie nowej wiedzy</a:t>
            </a: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  <a:sym typeface="+mn-ea"/>
              </a:rPr>
              <a:t>.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Rozwiązywanie problemów w sposób automatyczny.</a:t>
            </a: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2214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id="{331EFCD2-5475-4C6B-881B-29B6EB12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88" y="643466"/>
            <a:ext cx="40390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5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1569660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err="1"/>
              <a:t>Uzupełnienie</a:t>
            </a:r>
            <a:r>
              <a:rPr lang="en-US" sz="2400" dirty="0"/>
              <a:t> </a:t>
            </a:r>
            <a:r>
              <a:rPr lang="en-US" sz="2400" dirty="0" err="1"/>
              <a:t>brakujących</a:t>
            </a:r>
            <a:r>
              <a:rPr lang="en-US" sz="2400" dirty="0"/>
              <a:t> </a:t>
            </a:r>
            <a:r>
              <a:rPr lang="en-US" sz="2400" dirty="0" err="1"/>
              <a:t>wartości</a:t>
            </a:r>
            <a:r>
              <a:rPr lang="en-US" sz="2400" dirty="0"/>
              <a:t> w </a:t>
            </a:r>
            <a:r>
              <a:rPr lang="en-US" sz="2400" dirty="0" err="1"/>
              <a:t>kolumnie</a:t>
            </a:r>
            <a:r>
              <a:rPr lang="en-US" sz="2400" dirty="0"/>
              <a:t> „Age” – </a:t>
            </a:r>
            <a:r>
              <a:rPr lang="en-US" sz="2400" dirty="0" err="1"/>
              <a:t>średnia</a:t>
            </a:r>
            <a:r>
              <a:rPr lang="en-US" sz="2400" dirty="0"/>
              <a:t> </a:t>
            </a:r>
            <a:r>
              <a:rPr lang="en-US" sz="2400" dirty="0" err="1"/>
              <a:t>wprowadza</a:t>
            </a:r>
            <a:r>
              <a:rPr lang="en-US" sz="2400" dirty="0"/>
              <a:t> „</a:t>
            </a:r>
            <a:r>
              <a:rPr lang="en-US" sz="2400" dirty="0" err="1"/>
              <a:t>szum</a:t>
            </a:r>
            <a:r>
              <a:rPr lang="en-US" sz="2400" dirty="0"/>
              <a:t>”.</a:t>
            </a:r>
            <a:endParaRPr lang="pl-PL" sz="2400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400" dirty="0">
                <a:solidFill>
                  <a:srgbClr val="565656"/>
                </a:solidFill>
              </a:rPr>
              <a:t>Dodanie nowych kolumn opartych o atrybuty mające największy wpływ na zmienną modelowaną.</a:t>
            </a:r>
            <a:endParaRPr lang="pl-PL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pl-PL" dirty="0">
                <a:sym typeface="+mn-ea"/>
              </a:rPr>
              <a:t>Feature Engineering – </a:t>
            </a:r>
            <a:r>
              <a:rPr lang="en-US" altLang="pl-PL" dirty="0" err="1">
                <a:sym typeface="+mn-ea"/>
              </a:rPr>
              <a:t>iteracja</a:t>
            </a:r>
            <a:r>
              <a:rPr lang="en-US" altLang="pl-PL" dirty="0">
                <a:sym typeface="+mn-ea"/>
              </a:rPr>
              <a:t> </a:t>
            </a:r>
            <a:r>
              <a:rPr lang="en-US" altLang="pl-PL" dirty="0" err="1">
                <a:sym typeface="+mn-ea"/>
              </a:rPr>
              <a:t>numer</a:t>
            </a:r>
            <a:r>
              <a:rPr lang="en-US" altLang="pl-PL" dirty="0">
                <a:sym typeface="+mn-ea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54218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BF8D91C-420F-4B7C-943F-2C72BFA48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4" b="5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07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4124206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000" dirty="0"/>
              <a:t>„</a:t>
            </a:r>
            <a:r>
              <a:rPr lang="pl-PL" sz="2000" dirty="0" err="1">
                <a:solidFill>
                  <a:schemeClr val="accent1"/>
                </a:solidFill>
              </a:rPr>
              <a:t>Family.Size</a:t>
            </a:r>
            <a:r>
              <a:rPr lang="pl-PL" sz="2000" dirty="0"/>
              <a:t>” – tworzę ją przez dodanie do siebie dwóch istniejących wartości: „Parch” i „</a:t>
            </a:r>
            <a:r>
              <a:rPr lang="pl-PL" sz="2000" dirty="0" err="1"/>
              <a:t>SibSp</a:t>
            </a:r>
            <a:r>
              <a:rPr lang="pl-PL" sz="2000" dirty="0"/>
              <a:t>”, oraz liczby 1, odpowiadającej za daną osobę. Intuicyjnie uznaję, że wielkość rodziny mogła mieć znaczący wpływ na to czy komuś udało się przeżyć, czy też nie.</a:t>
            </a:r>
            <a:br>
              <a:rPr lang="pl-PL" sz="2000" dirty="0"/>
            </a:br>
            <a:endParaRPr lang="pl-PL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000" dirty="0"/>
              <a:t>„</a:t>
            </a:r>
            <a:r>
              <a:rPr lang="pl-PL" sz="2000" dirty="0" err="1">
                <a:solidFill>
                  <a:schemeClr val="accent1"/>
                </a:solidFill>
              </a:rPr>
              <a:t>Age.Range</a:t>
            </a:r>
            <a:r>
              <a:rPr lang="pl-PL" sz="2000" dirty="0"/>
              <a:t>” – jest to zmienna kategoryczna, która przypisuje pasażera do jednej z czterech kategorii wiekowych: „Bobas”, „Dzieciak”, „Nastolatek”, „</a:t>
            </a:r>
            <a:r>
              <a:rPr lang="pl-PL" sz="2000" dirty="0" err="1"/>
              <a:t>Dorosly</a:t>
            </a:r>
            <a:r>
              <a:rPr lang="pl-PL" sz="2000" dirty="0"/>
              <a:t>”.</a:t>
            </a:r>
            <a:br>
              <a:rPr lang="pl-PL" sz="2000" dirty="0"/>
            </a:br>
            <a:br>
              <a:rPr lang="pl-PL" sz="2000" dirty="0"/>
            </a:br>
            <a:r>
              <a:rPr lang="pl-PL" sz="1600" dirty="0" err="1"/>
              <a:t>plik$Age.Range</a:t>
            </a:r>
            <a:r>
              <a:rPr lang="pl-PL" sz="1600" dirty="0"/>
              <a:t> &lt;- </a:t>
            </a:r>
            <a:r>
              <a:rPr lang="pl-PL" sz="1600" dirty="0" err="1"/>
              <a:t>cut</a:t>
            </a:r>
            <a:r>
              <a:rPr lang="pl-PL" sz="1600" dirty="0"/>
              <a:t>(</a:t>
            </a:r>
            <a:r>
              <a:rPr lang="pl-PL" sz="1600" dirty="0" err="1"/>
              <a:t>plik$Age,c</a:t>
            </a:r>
            <a:r>
              <a:rPr lang="pl-PL" sz="1600" dirty="0"/>
              <a:t>(0,6,12,18,Inf),</a:t>
            </a:r>
            <a:r>
              <a:rPr lang="pl-PL" sz="1600" dirty="0" err="1"/>
              <a:t>labels</a:t>
            </a:r>
            <a:r>
              <a:rPr lang="pl-PL" sz="1600" dirty="0"/>
              <a:t> = c( „Bobas”,”Dzieciak”,”Nastolatek”,”</a:t>
            </a:r>
            <a:r>
              <a:rPr lang="pl-PL" sz="1600" dirty="0" err="1"/>
              <a:t>Dorosly</a:t>
            </a:r>
            <a:r>
              <a:rPr lang="pl-PL" sz="1600" dirty="0"/>
              <a:t>”))</a:t>
            </a:r>
            <a:br>
              <a:rPr lang="pl-PL" sz="1600" dirty="0"/>
            </a:br>
            <a:endParaRPr lang="pl-PL" sz="16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000" dirty="0"/>
              <a:t>„</a:t>
            </a:r>
            <a:r>
              <a:rPr lang="pl-PL" sz="2000" dirty="0">
                <a:solidFill>
                  <a:schemeClr val="accent1"/>
                </a:solidFill>
              </a:rPr>
              <a:t>MPC</a:t>
            </a:r>
            <a:r>
              <a:rPr lang="pl-PL" sz="2000" dirty="0"/>
              <a:t>” – zmienna, którą chcę „uwypuklić” szanse na przeżycie dzieci i osób z pierwszej klasy. Jest ona wynikiem mnożenia wieku danej osoby i klasy, w której podróżowała, np.: 5-letnie dziecko podróżujące w pierwszej klasie (wynik = 5), miało dużo większe szanse na przetrwanie katastrofy niż 70 letni pan podróżujący klasą trzecią (wynik = 210).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pl-PL" dirty="0">
                <a:solidFill>
                  <a:srgbClr val="565656"/>
                </a:solidFill>
              </a:rPr>
              <a:t>Dodanie nowych kolumn</a:t>
            </a:r>
            <a:endParaRPr lang="pl-PL" altLang="pl-PL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8920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Wyniki i wnioski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 </a:t>
            </a:r>
            <a:b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</a:b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iteracja numer 1</a:t>
            </a:r>
            <a:endParaRPr kumimoji="0" lang="pl-PL" altLang="pl-PL" sz="6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9102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6F9F02-7EE9-406A-92B5-4216249AD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3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4A3DE0-5864-4DC4-8CE6-2FC5AF28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4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95C6BC-7577-4AB3-AA33-2BA7E42A9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63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0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74031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Wyniki i wnioski</a:t>
            </a:r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iteracja numer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75152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Pierwsze wnioski wyglądały następująco: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Zmienna „MPC” 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nie wpłynęła 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pozytywnie na wynik.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Zmienne „</a:t>
            </a:r>
            <a:r>
              <a:rPr lang="pl-PL" altLang="pl-PL" sz="24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Family.Size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”, oraz „</a:t>
            </a:r>
            <a:r>
              <a:rPr lang="pl-PL" altLang="pl-PL" sz="24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Age.Range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wpłynęły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pozytywnie na wynik osiągany na zbiorze testowym.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Spośród testowanych algorytmów uczenia maszynowego najlepsze wyniki osiągał „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Two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-Class 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Decision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Jungle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79BA04-F105-4749-9249-44FB9B4A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599" y="5037675"/>
            <a:ext cx="5381786" cy="7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7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8144" y="2721014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357" y="2731794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pl-PL" sz="1600" dirty="0"/>
              <a:t>Wybór odpowiedniego algorytmu</a:t>
            </a:r>
            <a:endParaRPr lang="x-none" sz="1600" dirty="0"/>
          </a:p>
        </p:txBody>
      </p:sp>
      <p:cxnSp>
        <p:nvCxnSpPr>
          <p:cNvPr id="14" name="Straight Connector 13"/>
          <p:cNvCxnSpPr>
            <a:cxnSpLocks/>
            <a:endCxn id="23" idx="2"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</p:cNvCxnSpPr>
          <p:nvPr/>
        </p:nvCxnSpPr>
        <p:spPr>
          <a:xfrm flipV="1">
            <a:off x="3395233" y="3171135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CF2EDDC-BB38-43FE-9DF9-727B71C5CF44}"/>
              </a:ext>
            </a:extLst>
          </p:cNvPr>
          <p:cNvGrpSpPr/>
          <p:nvPr/>
        </p:nvGrpSpPr>
        <p:grpSpPr>
          <a:xfrm>
            <a:off x="4437346" y="2705138"/>
            <a:ext cx="944566" cy="944566"/>
            <a:chOff x="3173014" y="2956717"/>
            <a:chExt cx="944566" cy="944566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3F0EF7F4-F450-40A7-9C16-BDD5C2F1593E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7B38A69F-5015-4D01-BDC8-2286D1F4789E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">
            <a:extLst>
              <a:ext uri="{FF2B5EF4-FFF2-40B4-BE49-F238E27FC236}">
                <a16:creationId xmlns:a16="http://schemas.microsoft.com/office/drawing/2014/main" id="{E137E75F-A342-4340-AE28-CF656D48A9A0}"/>
              </a:ext>
            </a:extLst>
          </p:cNvPr>
          <p:cNvGrpSpPr/>
          <p:nvPr/>
        </p:nvGrpSpPr>
        <p:grpSpPr>
          <a:xfrm>
            <a:off x="10267277" y="2631730"/>
            <a:ext cx="944566" cy="944566"/>
            <a:chOff x="3173014" y="2956717"/>
            <a:chExt cx="944566" cy="944566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315A03CD-3CAA-4B19-AC56-B1644D7CB0A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63B9DF44-B259-4E91-813A-1F06225B0276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51" name="Group 24">
            <a:extLst>
              <a:ext uri="{FF2B5EF4-FFF2-40B4-BE49-F238E27FC236}">
                <a16:creationId xmlns:a16="http://schemas.microsoft.com/office/drawing/2014/main" id="{468F922F-CB67-47B2-A6A3-81E55251D4FA}"/>
              </a:ext>
            </a:extLst>
          </p:cNvPr>
          <p:cNvGrpSpPr/>
          <p:nvPr/>
        </p:nvGrpSpPr>
        <p:grpSpPr>
          <a:xfrm>
            <a:off x="8284490" y="2642510"/>
            <a:ext cx="944566" cy="944566"/>
            <a:chOff x="3173014" y="2956717"/>
            <a:chExt cx="944566" cy="944566"/>
          </a:xfrm>
        </p:grpSpPr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CFD80A85-AA06-4DC3-99CE-037B6E3B1C6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23422881-7CDE-47D5-8254-8BB5D1922C81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1</a:t>
            </a:r>
            <a:endParaRPr lang="en-US" sz="1600" dirty="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b="1" dirty="0"/>
              <a:t>Feature Engineering</a:t>
            </a:r>
            <a:r>
              <a:rPr lang="pl-PL" sz="1600" b="1" dirty="0"/>
              <a:t> iteracja 2</a:t>
            </a:r>
            <a:endParaRPr lang="en-US" sz="1600" b="1" dirty="0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3</a:t>
            </a:r>
            <a:endParaRPr lang="en-US" sz="1600" dirty="0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4</a:t>
            </a:r>
            <a:endParaRPr lang="en-US" sz="1600" dirty="0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6F9BC543-93BA-4124-AF85-0CD1C107D501}"/>
              </a:ext>
            </a:extLst>
          </p:cNvPr>
          <p:cNvGrpSpPr/>
          <p:nvPr/>
        </p:nvGrpSpPr>
        <p:grpSpPr>
          <a:xfrm>
            <a:off x="6432071" y="2698852"/>
            <a:ext cx="944566" cy="944566"/>
            <a:chOff x="3174284" y="2956717"/>
            <a:chExt cx="944566" cy="944566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FCE06097-4C70-4D97-BB4B-11297683B6A7}"/>
                </a:ext>
              </a:extLst>
            </p:cNvPr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D55E3D8A-B116-4796-9149-13C2DCF1FC7D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+mn-ea"/>
                </a:rPr>
                <a:t>4</a:t>
              </a:r>
              <a:endParaRPr kumimoji="0" lang="x-non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6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l-PL" altLang="pl-PL" sz="60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Typy problemów</a:t>
            </a:r>
            <a:r>
              <a:rPr lang="pl-PL" altLang="pl-PL" sz="6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jakie rozwiązuje ML</a:t>
            </a:r>
            <a:endParaRPr kumimoji="0" lang="x-none" altLang="fr-FR" sz="6000" b="0" i="0" u="none" strike="noStrike" kern="1200" cap="none" spc="0" normalizeH="0" baseline="0" noProof="0" dirty="0" err="1">
              <a:ln>
                <a:noFill/>
              </a:ln>
              <a:solidFill>
                <a:srgbClr val="1B1B1B"/>
              </a:solidFill>
              <a:effectLst>
                <a:outerShdw blurRad="38100" dist="19050" dir="2700000" algn="tl" rotWithShape="0">
                  <a:srgbClr val="565656">
                    <a:alpha val="40000"/>
                  </a:srgbClr>
                </a:outerShdw>
              </a:effectLst>
              <a:uLnTx/>
              <a:uFillTx/>
              <a:latin typeface="Segoe UI Ligh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572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2308324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Co o sytuacji danej osoby mówi jej tytuł?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„Master” to młody kawaler.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„</a:t>
            </a:r>
            <a:r>
              <a:rPr lang="pl-PL" sz="2400" dirty="0" err="1"/>
              <a:t>Mml</a:t>
            </a:r>
            <a:r>
              <a:rPr lang="pl-PL" sz="2400" dirty="0"/>
              <a:t>” nosiły niezamężne Francuzki i jest to odpowiednik dla angielskiego „Miss”.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Jeszcze lepsza estymacja wieku danej osoby.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Feature Engineering – </a:t>
            </a:r>
            <a:r>
              <a:rPr lang="en-US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iteracja</a:t>
            </a: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en-US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numer</a:t>
            </a: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2</a:t>
            </a:r>
            <a:endParaRPr lang="en-US" altLang="pl-PL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3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272312-26BD-4E80-AA18-9A16E28D2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9" b="52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2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2862322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 err="1">
                <a:solidFill>
                  <a:srgbClr val="565656"/>
                </a:solidFill>
              </a:rPr>
              <a:t>Wyestymować</a:t>
            </a:r>
            <a:r>
              <a:rPr lang="pl-PL" sz="2000" dirty="0">
                <a:solidFill>
                  <a:srgbClr val="565656"/>
                </a:solidFill>
              </a:rPr>
              <a:t> wartość wieku z pomocą algorytmu regresyjnego, bezpośrednio w Azure ML.</a:t>
            </a:r>
            <a:br>
              <a:rPr lang="pl-PL" sz="2000" dirty="0">
                <a:solidFill>
                  <a:srgbClr val="565656"/>
                </a:solidFill>
              </a:rPr>
            </a:br>
            <a:endParaRPr lang="pl-PL" sz="2000" dirty="0">
              <a:solidFill>
                <a:srgbClr val="565656"/>
              </a:solidFill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 err="1">
                <a:solidFill>
                  <a:srgbClr val="565656"/>
                </a:solidFill>
              </a:rPr>
              <a:t>Wyestymować</a:t>
            </a:r>
            <a:r>
              <a:rPr lang="pl-PL" sz="2000" dirty="0">
                <a:solidFill>
                  <a:srgbClr val="565656"/>
                </a:solidFill>
              </a:rPr>
              <a:t> wartość wieku z pomocą algorytmu regresyjnego z poziomu kodu R, lub </a:t>
            </a:r>
            <a:r>
              <a:rPr lang="pl-PL" sz="2000" dirty="0" err="1">
                <a:solidFill>
                  <a:srgbClr val="565656"/>
                </a:solidFill>
              </a:rPr>
              <a:t>Python</a:t>
            </a:r>
            <a:r>
              <a:rPr lang="pl-PL" sz="2000" dirty="0">
                <a:solidFill>
                  <a:srgbClr val="565656"/>
                </a:solidFill>
              </a:rPr>
              <a:t>.</a:t>
            </a:r>
            <a:br>
              <a:rPr lang="pl-PL" sz="2000" dirty="0">
                <a:solidFill>
                  <a:srgbClr val="565656"/>
                </a:solidFill>
              </a:rPr>
            </a:br>
            <a:endParaRPr lang="pl-PL" sz="2000" dirty="0">
              <a:solidFill>
                <a:srgbClr val="565656"/>
              </a:solidFill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>
                <a:solidFill>
                  <a:srgbClr val="565656"/>
                </a:solidFill>
              </a:rPr>
              <a:t>Użyć podejścia niekonwencjonalnego i podzielić jeden duży eksperyment na dwa mniejsze: jeden dla pasażerów, którzy mają podany wiek, oraz drugi dla wszystkich których wieku nie znamy.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Jeszcze lepsza estymacja wieku danej osoby</a:t>
            </a:r>
            <a:endParaRPr lang="en-US" altLang="pl-PL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0046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2862322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Wyestymować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wartość wieku z pomocą algorytmu regresyjnego, bezpośrednio w Azure ML.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Wyestymować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wartość wieku z pomocą algorytmu regresyjnego z poziomu kodu R, lub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Python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.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Użyć podejścia niekonwencjonalnego i podzielić jeden duży eksperyment na dwa mniejsze: jeden dla pasażerów, którzy mają podany wiek, oraz drugi dla wszystkich których wieku nie znamy.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Jeszcze lepsza estymacja wieku danej osoby</a:t>
            </a:r>
            <a:endParaRPr lang="en-US" altLang="pl-PL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77184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74031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Wyniki i wnioski</a:t>
            </a:r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iteracja numer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30832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Wynik znacząco podskoczył. Już jest lepszy od najlepszego uzyskanego przez autorów </a:t>
            </a:r>
            <a:r>
              <a:rPr lang="pl-PL" altLang="pl-PL" sz="24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tutoriali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dostępnych na </a:t>
            </a:r>
            <a:r>
              <a:rPr lang="pl-PL" altLang="pl-PL" sz="2400" dirty="0" err="1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Kaggle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Kolumna „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Title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znacząco wpływa na wynik.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Kolumna „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Age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jest kluczem do sukcesu w konkursie.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Dodatkowy model regresyjny poprawia wynik na zbiorze uczącym.</a:t>
            </a:r>
            <a:endParaRPr lang="pl-PL" altLang="pl-PL" sz="24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79BA04-F105-4749-9249-44FB9B4A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599" y="5037675"/>
            <a:ext cx="5381786" cy="7673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8DF5A9F-34F3-4730-BD96-E567CBEA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37" y="4875292"/>
            <a:ext cx="5378648" cy="9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7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8144" y="2721014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357" y="2731794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pl-PL" sz="1600" dirty="0"/>
              <a:t>Wybór odpowiedniego algorytmu</a:t>
            </a:r>
            <a:endParaRPr lang="x-none" sz="1600" dirty="0"/>
          </a:p>
        </p:txBody>
      </p:sp>
      <p:cxnSp>
        <p:nvCxnSpPr>
          <p:cNvPr id="14" name="Straight Connector 13"/>
          <p:cNvCxnSpPr>
            <a:cxnSpLocks/>
            <a:endCxn id="23" idx="2"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</p:cNvCxnSpPr>
          <p:nvPr/>
        </p:nvCxnSpPr>
        <p:spPr>
          <a:xfrm flipV="1">
            <a:off x="3395233" y="3171135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id="{B3E8C4FE-666A-4C30-91CF-90C3BC137D3D}"/>
              </a:ext>
            </a:extLst>
          </p:cNvPr>
          <p:cNvGrpSpPr/>
          <p:nvPr/>
        </p:nvGrpSpPr>
        <p:grpSpPr>
          <a:xfrm>
            <a:off x="6420133" y="2694358"/>
            <a:ext cx="944566" cy="944566"/>
            <a:chOff x="3173014" y="2956717"/>
            <a:chExt cx="944566" cy="944566"/>
          </a:xfrm>
        </p:grpSpPr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7BF4C698-9D2F-4F59-B96C-0ABCB2B215E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FFCF10B5-F1E4-4BE8-98CA-525E1E5E8CCB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CF2EDDC-BB38-43FE-9DF9-727B71C5CF44}"/>
              </a:ext>
            </a:extLst>
          </p:cNvPr>
          <p:cNvGrpSpPr/>
          <p:nvPr/>
        </p:nvGrpSpPr>
        <p:grpSpPr>
          <a:xfrm>
            <a:off x="4437346" y="2705138"/>
            <a:ext cx="944566" cy="944566"/>
            <a:chOff x="3173014" y="2956717"/>
            <a:chExt cx="944566" cy="944566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3F0EF7F4-F450-40A7-9C16-BDD5C2F1593E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7B38A69F-5015-4D01-BDC8-2286D1F4789E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">
            <a:extLst>
              <a:ext uri="{FF2B5EF4-FFF2-40B4-BE49-F238E27FC236}">
                <a16:creationId xmlns:a16="http://schemas.microsoft.com/office/drawing/2014/main" id="{E137E75F-A342-4340-AE28-CF656D48A9A0}"/>
              </a:ext>
            </a:extLst>
          </p:cNvPr>
          <p:cNvGrpSpPr/>
          <p:nvPr/>
        </p:nvGrpSpPr>
        <p:grpSpPr>
          <a:xfrm>
            <a:off x="10267277" y="2631730"/>
            <a:ext cx="944566" cy="944566"/>
            <a:chOff x="3173014" y="2956717"/>
            <a:chExt cx="944566" cy="944566"/>
          </a:xfrm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315A03CD-3CAA-4B19-AC56-B1644D7CB0A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0" name="Oval 22">
              <a:extLst>
                <a:ext uri="{FF2B5EF4-FFF2-40B4-BE49-F238E27FC236}">
                  <a16:creationId xmlns:a16="http://schemas.microsoft.com/office/drawing/2014/main" id="{63B9DF44-B259-4E91-813A-1F06225B0276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1</a:t>
            </a:r>
            <a:endParaRPr lang="en-US" sz="1600" dirty="0"/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2</a:t>
            </a:r>
            <a:endParaRPr lang="en-US" sz="1600" dirty="0"/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b="1" dirty="0"/>
              <a:t>Feature Engineering</a:t>
            </a:r>
            <a:r>
              <a:rPr lang="pl-PL" sz="1600" b="1" dirty="0"/>
              <a:t> iteracja 3</a:t>
            </a:r>
            <a:endParaRPr lang="en-US" sz="1600" b="1" dirty="0"/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sz="1600" dirty="0"/>
              <a:t>Feature Engineering</a:t>
            </a:r>
            <a:r>
              <a:rPr lang="pl-PL" sz="1600" dirty="0"/>
              <a:t> iteracja 4</a:t>
            </a:r>
            <a:endParaRPr lang="en-US" sz="1600" dirty="0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D4921323-0B3F-4FD2-B6AF-73BCEF00B7C5}"/>
              </a:ext>
            </a:extLst>
          </p:cNvPr>
          <p:cNvGrpSpPr/>
          <p:nvPr/>
        </p:nvGrpSpPr>
        <p:grpSpPr>
          <a:xfrm>
            <a:off x="8280270" y="2682976"/>
            <a:ext cx="944566" cy="944566"/>
            <a:chOff x="3174284" y="2956717"/>
            <a:chExt cx="944566" cy="944566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63EA6C6C-BEF2-442C-9A5F-E3C7EBE28B74}"/>
                </a:ext>
              </a:extLst>
            </p:cNvPr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600356F9-92F2-41CA-ABBD-1490DD69446D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altLang="fr-FR" sz="2800" dirty="0">
                  <a:solidFill>
                    <a:srgbClr val="565656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+mn-ea"/>
                </a:rPr>
                <a:t>5</a:t>
              </a:r>
              <a:endParaRPr kumimoji="0" lang="x-non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724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1569660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Uzupełnienie brakujących wartości w kolumnie „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Fare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Kolejny pomysł na poprawienie </a:t>
            </a:r>
            <a:r>
              <a:rPr lang="pl-PL" sz="2400" dirty="0">
                <a:solidFill>
                  <a:srgbClr val="565656"/>
                </a:solidFill>
              </a:rPr>
              <a:t>dokładności estymacji wieku danego pasażera: użycie tytułu jaki posiadał.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400" dirty="0">
                <a:solidFill>
                  <a:srgbClr val="565656"/>
                </a:solidFill>
                <a:latin typeface="Segoe UI Light"/>
              </a:rPr>
              <a:t>Im większa rodzina tym mniejsze szanse na przeżycie?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Feature Engineering – </a:t>
            </a:r>
            <a:r>
              <a:rPr lang="en-US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iteracja</a:t>
            </a: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en-US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numer</a:t>
            </a: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3</a:t>
            </a:r>
            <a:endParaRPr lang="en-US" altLang="pl-PL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01949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2349000"/>
            <a:ext cx="10504805" cy="1938992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sz="2000" dirty="0"/>
              <a:t>Kilku pasażerów nie ma podanej wartości ceny biletu.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Są to głównie mężczyźni płynący trzecią klasą, wyruszający z portu „</a:t>
            </a:r>
            <a:r>
              <a:rPr lang="pl-PL" sz="2000" dirty="0" err="1"/>
              <a:t>Southampton</a:t>
            </a:r>
            <a:r>
              <a:rPr lang="pl-PL" sz="2000" dirty="0"/>
              <a:t>”.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Z pomocą R, uzupełniam te braki medianą ceny biletu dla danej grupy (np. mediana opłaty za bilet, pasażera trzeciej klasy płynącego z </a:t>
            </a:r>
            <a:r>
              <a:rPr lang="pl-PL" sz="2000" dirty="0" err="1"/>
              <a:t>Southampton</a:t>
            </a:r>
            <a:r>
              <a:rPr lang="pl-PL" sz="2000" dirty="0"/>
              <a:t>, podróżującego samotnie).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131112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Uzupełnienie brakujących wartości w kolumnie „</a:t>
            </a:r>
            <a:r>
              <a:rPr lang="pl-PL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Fare</a:t>
            </a: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828358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2349000"/>
            <a:ext cx="10504805" cy="2554545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sz="2000" dirty="0"/>
              <a:t>Po ponownym zastosowaniu eksploracyjnej analizy danych dostrzegłem ciekawą prawidłowość: spośród wszystkich osób, żaden inny tytuł nie wskazuje wieku pasażera z taką dokładnością jak „</a:t>
            </a:r>
            <a:r>
              <a:rPr lang="pl-PL" sz="2000" dirty="0">
                <a:solidFill>
                  <a:schemeClr val="accent1"/>
                </a:solidFill>
              </a:rPr>
              <a:t>Master</a:t>
            </a:r>
            <a:r>
              <a:rPr lang="pl-PL" sz="2000" dirty="0"/>
              <a:t>” i „</a:t>
            </a:r>
            <a:r>
              <a:rPr lang="pl-PL" sz="2000" dirty="0">
                <a:solidFill>
                  <a:schemeClr val="accent1"/>
                </a:solidFill>
              </a:rPr>
              <a:t>Dr</a:t>
            </a:r>
            <a:r>
              <a:rPr lang="pl-PL" sz="2000" dirty="0"/>
              <a:t>”. Pierwszy z nich jest przypisany w zdecydowanej większości dla </a:t>
            </a:r>
            <a:r>
              <a:rPr lang="pl-PL" sz="2000" dirty="0">
                <a:solidFill>
                  <a:schemeClr val="accent1"/>
                </a:solidFill>
              </a:rPr>
              <a:t>dzieci płci męskiej</a:t>
            </a:r>
            <a:r>
              <a:rPr lang="pl-PL" sz="2000" dirty="0"/>
              <a:t>, drugi natomiast dla </a:t>
            </a:r>
            <a:r>
              <a:rPr lang="pl-PL" sz="2000" dirty="0">
                <a:solidFill>
                  <a:schemeClr val="accent1"/>
                </a:solidFill>
              </a:rPr>
              <a:t>starszych pasażerów</a:t>
            </a:r>
            <a:r>
              <a:rPr lang="pl-PL" sz="2000" dirty="0"/>
              <a:t>.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Zdecydowałem się przypisać wartości dla wszystkich osób posiadających wymienione tytuły, a jednocześnie nie posiadających podanego wieku, „na sztywno”. Posiłkuję się w tym przypadku wartościami średnimi.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131112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Użycie tytułu jaki posiadała dana osoba do estymacji wieku</a:t>
            </a:r>
          </a:p>
        </p:txBody>
      </p:sp>
    </p:spTree>
    <p:extLst>
      <p:ext uri="{BB962C8B-B14F-4D97-AF65-F5344CB8AC3E}">
        <p14:creationId xmlns:p14="http://schemas.microsoft.com/office/powerpoint/2010/main" val="569971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2349000"/>
            <a:ext cx="10504805" cy="2862322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/>
              <a:t>Jako założenie przyjąłem, że mała rodzina, to taka która posiada mniej niż 3 osoby.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/>
              <a:t>Dodałem zatem zmienną „</a:t>
            </a:r>
            <a:r>
              <a:rPr lang="pl-PL" sz="2000" dirty="0">
                <a:solidFill>
                  <a:schemeClr val="accent1"/>
                </a:solidFill>
              </a:rPr>
              <a:t>Family.ID</a:t>
            </a:r>
            <a:r>
              <a:rPr lang="pl-PL" sz="2000" dirty="0"/>
              <a:t>”, która jednoznacznie pozwala mi identyfikować osoby przynależące do danej rodziny. Utworzyłem ją z </a:t>
            </a:r>
            <a:r>
              <a:rPr lang="pl-PL" sz="2000" dirty="0">
                <a:solidFill>
                  <a:schemeClr val="accent1"/>
                </a:solidFill>
              </a:rPr>
              <a:t>nazwiska</a:t>
            </a:r>
            <a:r>
              <a:rPr lang="pl-PL" sz="2000" dirty="0"/>
              <a:t> danej osoby, oraz wartości „</a:t>
            </a:r>
            <a:r>
              <a:rPr lang="pl-PL" sz="2000" dirty="0" err="1">
                <a:solidFill>
                  <a:schemeClr val="accent1"/>
                </a:solidFill>
              </a:rPr>
              <a:t>Family.Size</a:t>
            </a:r>
            <a:r>
              <a:rPr lang="pl-PL" sz="2000" dirty="0"/>
              <a:t>”.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/>
              <a:t>By uniknąć zbyt dużej liczby zmiennych kategorycznych postanowiłem zastąpić wszystkie wartości „</a:t>
            </a:r>
            <a:r>
              <a:rPr lang="pl-PL" sz="2000" dirty="0">
                <a:solidFill>
                  <a:schemeClr val="accent1"/>
                </a:solidFill>
              </a:rPr>
              <a:t>Family.ID</a:t>
            </a:r>
            <a:r>
              <a:rPr lang="pl-PL" sz="2000" dirty="0"/>
              <a:t>” dla rodzin mniejszych niż 3, wartością „</a:t>
            </a:r>
            <a:r>
              <a:rPr lang="pl-PL" sz="2000" dirty="0">
                <a:solidFill>
                  <a:schemeClr val="accent1"/>
                </a:solidFill>
              </a:rPr>
              <a:t>Small</a:t>
            </a:r>
            <a:r>
              <a:rPr lang="pl-PL" sz="2000" dirty="0"/>
              <a:t>”. Pozwoliło mi to zachować rozsądną liczbę 34 kategorii dla tej kolumny.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000" dirty="0"/>
              <a:t>By podkreślić wielkość rodziny i jej wpływ na wartość „</a:t>
            </a:r>
            <a:r>
              <a:rPr lang="pl-PL" sz="2000" dirty="0" err="1">
                <a:solidFill>
                  <a:schemeClr val="accent1"/>
                </a:solidFill>
              </a:rPr>
              <a:t>Survived</a:t>
            </a:r>
            <a:r>
              <a:rPr lang="pl-PL" sz="2000" dirty="0"/>
              <a:t>”, dodałem kolumnę „</a:t>
            </a:r>
            <a:r>
              <a:rPr lang="pl-PL" sz="2000" dirty="0" err="1">
                <a:solidFill>
                  <a:schemeClr val="accent1"/>
                </a:solidFill>
              </a:rPr>
              <a:t>Family.Size.P</a:t>
            </a:r>
            <a:r>
              <a:rPr lang="pl-PL" sz="2000" dirty="0"/>
              <a:t>”. Przyjmowała ona jedną z dwóch wartości: „Small”, lub „Big”.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131112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Im </a:t>
            </a:r>
            <a:r>
              <a:rPr lang="pl-PL" altLang="pl-PL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większa rodzina </a:t>
            </a: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tym mniejsze szanse na przeżycie?</a:t>
            </a:r>
          </a:p>
        </p:txBody>
      </p:sp>
    </p:spTree>
    <p:extLst>
      <p:ext uri="{BB962C8B-B14F-4D97-AF65-F5344CB8AC3E}">
        <p14:creationId xmlns:p14="http://schemas.microsoft.com/office/powerpoint/2010/main" val="304256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000212" cy="1311128"/>
          </a:xfrm>
        </p:spPr>
        <p:txBody>
          <a:bodyPr/>
          <a:lstStyle/>
          <a:p>
            <a:r>
              <a:rPr lang="pl-PL" altLang="pl-PL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Typy problemów jakie rozwiązuje ML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71042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Klasyfikacja 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(dwuklasowa i wieloklasowa), np. dobry/zły kredytobiorca.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Regresja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, np. ile warte jest dane mieszkanie?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Klasteryzacja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, np. dzielenie klientów banku na klastry w oparciu o historię kredytową i produkty z których korzystali.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Inne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– analiza sentymentu, wykrywanie anomalii, algorytmy rekomendacyjne.</a:t>
            </a:r>
          </a:p>
        </p:txBody>
      </p:sp>
    </p:spTree>
    <p:extLst>
      <p:ext uri="{BB962C8B-B14F-4D97-AF65-F5344CB8AC3E}">
        <p14:creationId xmlns:p14="http://schemas.microsoft.com/office/powerpoint/2010/main" val="28126147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002B546-AAD6-48B0-ADC3-C0D639A79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68" b="51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923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74031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Wyniki i wnioski</a:t>
            </a:r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iteracja numer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63791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Wnioski po trzeciej iteracji wyglądają następująco: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Nowa kolumna – „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Family.ID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– pozytywnie wpłynęła na wynik.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Zmniejszenie liczby zmiennych w kolumnie „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Family.ID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podniosło efektywność modelu.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Równocześnie z pozytywnym wpływem „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Family.ID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”, zaobserwowałem odwrotny efekt w przypadku zmiennej „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Family.Size.P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”. Okazała się ona zupełnie niepotrzebna i jedynie zaniżała osiągany wynik.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BC95A05-5FFE-4B68-8B79-0D1751F5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00" y="5224239"/>
            <a:ext cx="5381786" cy="9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473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22383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Analiza i przygotowanie zbioru danych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68144" y="2721014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5357" y="2731794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301582" y="3935556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Wybór odpowiedniego algorytmu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cxnSp>
        <p:nvCxnSpPr>
          <p:cNvPr id="14" name="Straight Connector 13"/>
          <p:cNvCxnSpPr>
            <a:cxnSpLocks/>
            <a:endCxn id="23" idx="2"/>
          </p:cNvCxnSpPr>
          <p:nvPr/>
        </p:nvCxnSpPr>
        <p:spPr>
          <a:xfrm flipV="1">
            <a:off x="1529923" y="3193297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769441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pl-PL" altLang="pl-PL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Proces budowy </a:t>
            </a:r>
            <a:r>
              <a:rPr lang="pl-PL" altLang="pl-PL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modelu predykcyjnego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9AAD25-E63E-4E7E-9085-819F051F9D40}"/>
              </a:ext>
            </a:extLst>
          </p:cNvPr>
          <p:cNvCxnSpPr>
            <a:cxnSpLocks/>
          </p:cNvCxnSpPr>
          <p:nvPr/>
        </p:nvCxnSpPr>
        <p:spPr>
          <a:xfrm flipV="1">
            <a:off x="3395233" y="3171135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">
            <a:extLst>
              <a:ext uri="{FF2B5EF4-FFF2-40B4-BE49-F238E27FC236}">
                <a16:creationId xmlns:a16="http://schemas.microsoft.com/office/drawing/2014/main" id="{B3E8C4FE-666A-4C30-91CF-90C3BC137D3D}"/>
              </a:ext>
            </a:extLst>
          </p:cNvPr>
          <p:cNvGrpSpPr/>
          <p:nvPr/>
        </p:nvGrpSpPr>
        <p:grpSpPr>
          <a:xfrm>
            <a:off x="6420133" y="2694358"/>
            <a:ext cx="944566" cy="944566"/>
            <a:chOff x="3173014" y="2956717"/>
            <a:chExt cx="944566" cy="944566"/>
          </a:xfrm>
        </p:grpSpPr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7BF4C698-9D2F-4F59-B96C-0ABCB2B215E3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FFCF10B5-F1E4-4BE8-98CA-525E1E5E8CCB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3CF2EDDC-BB38-43FE-9DF9-727B71C5CF44}"/>
              </a:ext>
            </a:extLst>
          </p:cNvPr>
          <p:cNvGrpSpPr/>
          <p:nvPr/>
        </p:nvGrpSpPr>
        <p:grpSpPr>
          <a:xfrm>
            <a:off x="4437346" y="2705138"/>
            <a:ext cx="944566" cy="944566"/>
            <a:chOff x="3173014" y="2956717"/>
            <a:chExt cx="944566" cy="944566"/>
          </a:xfrm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3F0EF7F4-F450-40A7-9C16-BDD5C2F1593E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7B38A69F-5015-4D01-BDC8-2286D1F4789E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3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4850696-CD52-4D19-91B4-503116B35CF4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5381912" y="3166641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3">
            <a:extLst>
              <a:ext uri="{FF2B5EF4-FFF2-40B4-BE49-F238E27FC236}">
                <a16:creationId xmlns:a16="http://schemas.microsoft.com/office/drawing/2014/main" id="{CEC314C7-723A-49DD-9D75-4AB8BFFBF5A1}"/>
              </a:ext>
            </a:extLst>
          </p:cNvPr>
          <p:cNvCxnSpPr>
            <a:cxnSpLocks/>
          </p:cNvCxnSpPr>
          <p:nvPr/>
        </p:nvCxnSpPr>
        <p:spPr>
          <a:xfrm flipV="1">
            <a:off x="7247222" y="3144479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24">
            <a:extLst>
              <a:ext uri="{FF2B5EF4-FFF2-40B4-BE49-F238E27FC236}">
                <a16:creationId xmlns:a16="http://schemas.microsoft.com/office/drawing/2014/main" id="{468F922F-CB67-47B2-A6A3-81E55251D4FA}"/>
              </a:ext>
            </a:extLst>
          </p:cNvPr>
          <p:cNvGrpSpPr/>
          <p:nvPr/>
        </p:nvGrpSpPr>
        <p:grpSpPr>
          <a:xfrm>
            <a:off x="8284490" y="2642510"/>
            <a:ext cx="944566" cy="944566"/>
            <a:chOff x="3173014" y="2956717"/>
            <a:chExt cx="944566" cy="944566"/>
          </a:xfrm>
        </p:grpSpPr>
        <p:sp>
          <p:nvSpPr>
            <p:cNvPr id="52" name="Oval 25">
              <a:extLst>
                <a:ext uri="{FF2B5EF4-FFF2-40B4-BE49-F238E27FC236}">
                  <a16:creationId xmlns:a16="http://schemas.microsoft.com/office/drawing/2014/main" id="{CFD80A85-AA06-4DC3-99CE-037B6E3B1C6C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23422881-7CDE-47D5-8254-8BB5D1922C81}"/>
                </a:ext>
              </a:extLst>
            </p:cNvPr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5</a:t>
              </a: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4DA4164D-C47C-42CE-B972-02F42469ED33}"/>
              </a:ext>
            </a:extLst>
          </p:cNvPr>
          <p:cNvCxnSpPr>
            <a:cxnSpLocks/>
          </p:cNvCxnSpPr>
          <p:nvPr/>
        </p:nvCxnSpPr>
        <p:spPr>
          <a:xfrm flipV="1">
            <a:off x="9229056" y="3104013"/>
            <a:ext cx="1038221" cy="1078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>
            <a:extLst>
              <a:ext uri="{FF2B5EF4-FFF2-40B4-BE49-F238E27FC236}">
                <a16:creationId xmlns:a16="http://schemas.microsoft.com/office/drawing/2014/main" id="{91804C6E-AFE1-447A-B5BD-1E82C5B3C0AE}"/>
              </a:ext>
            </a:extLst>
          </p:cNvPr>
          <p:cNvSpPr txBox="1"/>
          <p:nvPr/>
        </p:nvSpPr>
        <p:spPr>
          <a:xfrm>
            <a:off x="4186310" y="3933000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Feature Engineering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 iteracja 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9" name="TextBox 41">
            <a:extLst>
              <a:ext uri="{FF2B5EF4-FFF2-40B4-BE49-F238E27FC236}">
                <a16:creationId xmlns:a16="http://schemas.microsoft.com/office/drawing/2014/main" id="{4646D90A-89C7-4765-8BA1-C66574D0ABB8}"/>
              </a:ext>
            </a:extLst>
          </p:cNvPr>
          <p:cNvSpPr txBox="1"/>
          <p:nvPr/>
        </p:nvSpPr>
        <p:spPr>
          <a:xfrm>
            <a:off x="6165509" y="3932999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Feature Engineering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 iteracja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0" name="TextBox 41">
            <a:extLst>
              <a:ext uri="{FF2B5EF4-FFF2-40B4-BE49-F238E27FC236}">
                <a16:creationId xmlns:a16="http://schemas.microsoft.com/office/drawing/2014/main" id="{875BBAE8-9AB1-40D7-9CBC-67BA21E6C7CC}"/>
              </a:ext>
            </a:extLst>
          </p:cNvPr>
          <p:cNvSpPr txBox="1"/>
          <p:nvPr/>
        </p:nvSpPr>
        <p:spPr>
          <a:xfrm>
            <a:off x="8017928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Feature Engineering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 iteracja 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25F161AB-98A1-46D8-9833-103963F0CBD1}"/>
              </a:ext>
            </a:extLst>
          </p:cNvPr>
          <p:cNvSpPr txBox="1"/>
          <p:nvPr/>
        </p:nvSpPr>
        <p:spPr>
          <a:xfrm>
            <a:off x="9997127" y="3931102"/>
            <a:ext cx="1477690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Feature Engineering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 iteracja 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BB05DED4-6C48-4273-AD09-529BCCFEC766}"/>
              </a:ext>
            </a:extLst>
          </p:cNvPr>
          <p:cNvGrpSpPr/>
          <p:nvPr/>
        </p:nvGrpSpPr>
        <p:grpSpPr>
          <a:xfrm>
            <a:off x="10267277" y="2642510"/>
            <a:ext cx="944566" cy="944566"/>
            <a:chOff x="3174284" y="2956717"/>
            <a:chExt cx="944566" cy="944566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DD0ABD58-EC58-4410-93D4-2FA362CB3E72}"/>
                </a:ext>
              </a:extLst>
            </p:cNvPr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F6DAB120-EB6E-4A96-9BE0-853E91A33792}"/>
                </a:ext>
              </a:extLst>
            </p:cNvPr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+mn-ea"/>
                </a:rPr>
                <a:t>6</a:t>
              </a:r>
              <a:endParaRPr kumimoji="0" lang="x-none" alt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7072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4E1E61D-1AC4-414D-B033-AF8A89DA29BE}"/>
              </a:ext>
            </a:extLst>
          </p:cNvPr>
          <p:cNvSpPr txBox="1"/>
          <p:nvPr/>
        </p:nvSpPr>
        <p:spPr>
          <a:xfrm>
            <a:off x="839788" y="1838960"/>
            <a:ext cx="1050480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Powrót do pomysłów </a:t>
            </a:r>
            <a:r>
              <a:rPr lang="pl-PL" sz="2400" dirty="0">
                <a:solidFill>
                  <a:srgbClr val="565656"/>
                </a:solidFill>
                <a:latin typeface="Segoe UI Light"/>
              </a:rPr>
              <a:t>z </a:t>
            </a:r>
            <a:r>
              <a:rPr lang="pl-PL" sz="2400" dirty="0">
                <a:solidFill>
                  <a:schemeClr val="accent1"/>
                </a:solidFill>
                <a:latin typeface="Segoe UI Light"/>
              </a:rPr>
              <a:t>iteracji numer 2</a:t>
            </a:r>
            <a:r>
              <a:rPr lang="pl-PL" sz="2400" dirty="0">
                <a:solidFill>
                  <a:srgbClr val="565656"/>
                </a:solidFill>
                <a:latin typeface="Segoe UI Light"/>
              </a:rPr>
              <a:t>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pl-PL" sz="2400" dirty="0">
                <a:solidFill>
                  <a:srgbClr val="565656"/>
                </a:solidFill>
              </a:rPr>
              <a:t>Zróżnicowanie </a:t>
            </a:r>
            <a:r>
              <a:rPr lang="pl-PL" sz="2400" dirty="0">
                <a:solidFill>
                  <a:schemeClr val="accent1"/>
                </a:solidFill>
              </a:rPr>
              <a:t>liczebności zbiorów</a:t>
            </a:r>
            <a:r>
              <a:rPr lang="pl-PL" sz="2400" dirty="0">
                <a:solidFill>
                  <a:srgbClr val="565656"/>
                </a:solidFill>
              </a:rPr>
              <a:t>.</a:t>
            </a:r>
            <a:endParaRPr lang="pl-PL" sz="2400" dirty="0">
              <a:solidFill>
                <a:srgbClr val="565656"/>
              </a:solidFill>
              <a:latin typeface="Segoe UI Ligh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10872212" cy="70173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Feature Engineering – </a:t>
            </a:r>
            <a:r>
              <a:rPr lang="en-US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iteracja</a:t>
            </a: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en-US" altLang="pl-PL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numer</a:t>
            </a:r>
            <a:r>
              <a:rPr lang="en-US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4</a:t>
            </a:r>
            <a:endParaRPr lang="en-US" altLang="pl-PL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00416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46331"/>
          </a:xfrm>
        </p:spPr>
        <p:txBody>
          <a:bodyPr wrap="square" lIns="0">
            <a:spAutoFit/>
          </a:bodyPr>
          <a:lstStyle/>
          <a:p>
            <a:r>
              <a:rPr lang="pl-PL" altLang="pl-PL" sz="40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Powrót do pomysłów z </a:t>
            </a:r>
            <a:r>
              <a:rPr lang="pl-PL" altLang="pl-PL" sz="4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iteracji numer 2</a:t>
            </a:r>
            <a:endParaRPr lang="pl-PL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08111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Jeszcze lepsza estymacja wieku danej 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osoby poprzez użycie 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podejścia niekonwencjonalnego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 i podzielenie jednego dużego eksperymentu na dwa mniejsze: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Jeden dla pasażerów, którzy mają podany wiek (zawiera wszystkich zmienne predykcyjne, które sprawdzały się do tej pory, ze zmienną „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Age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włącznie).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Drugi dla wszystkich których wieku nie znamy (wszystkie zmienne z wyjątkiem zmiennej „</a:t>
            </a: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Age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 oraz „</a:t>
            </a:r>
            <a:r>
              <a:rPr lang="pl-PL" altLang="pl-PL" sz="2400" dirty="0" err="1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Age.Range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”).</a:t>
            </a:r>
            <a:endParaRPr lang="pl-PL" altLang="pl-PL" sz="24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  <a:p>
            <a:pPr>
              <a:lnSpc>
                <a:spcPct val="120000"/>
              </a:lnSpc>
              <a:defRPr/>
            </a:pPr>
            <a:endParaRPr lang="pl-PL" altLang="pl-PL" sz="2400" dirty="0">
              <a:solidFill>
                <a:srgbClr val="1B1B1B"/>
              </a:solidFill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4448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46331"/>
          </a:xfrm>
        </p:spPr>
        <p:txBody>
          <a:bodyPr wrap="square" lIns="0">
            <a:spAutoFit/>
          </a:bodyPr>
          <a:lstStyle/>
          <a:p>
            <a:r>
              <a:rPr lang="pl-PL" altLang="pl-PL" sz="40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Zróżnicowanie </a:t>
            </a:r>
            <a:r>
              <a:rPr lang="pl-PL" altLang="pl-PL" sz="4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liczebności zbiorów</a:t>
            </a:r>
            <a:endParaRPr lang="pl-PL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30832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W poprzednim kroku utworzyłem 2 nowe eksperymenty Azure ML, oparte na dwóch różnych zbiorach.</a:t>
            </a:r>
          </a:p>
          <a:p>
            <a:pPr lvl="0">
              <a:lnSpc>
                <a:spcPct val="120000"/>
              </a:lnSpc>
              <a:defRPr/>
            </a:pPr>
            <a:endParaRPr lang="pl-PL" altLang="pl-PL" sz="2400" dirty="0">
              <a:solidFill>
                <a:srgbClr val="1B1B1B"/>
              </a:solidFill>
              <a:latin typeface="Segoe UI Light"/>
              <a:cs typeface="Segoe UI Light" panose="020B0502040204020203" pitchFamily="34" charset="0"/>
              <a:sym typeface="+mn-ea"/>
            </a:endParaRPr>
          </a:p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Pierwotnie miałem do dyspozycji 2 zbiory: uczący (891 obserwacji; 719 ma podany wiek; 172 nie ma podanego wieku) i testowy (418 obserwacji).</a:t>
            </a:r>
          </a:p>
        </p:txBody>
      </p:sp>
    </p:spTree>
    <p:extLst>
      <p:ext uri="{BB962C8B-B14F-4D97-AF65-F5344CB8AC3E}">
        <p14:creationId xmlns:p14="http://schemas.microsoft.com/office/powerpoint/2010/main" val="36993110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46331"/>
          </a:xfrm>
        </p:spPr>
        <p:txBody>
          <a:bodyPr wrap="square" lIns="0">
            <a:spAutoFit/>
          </a:bodyPr>
          <a:lstStyle/>
          <a:p>
            <a:r>
              <a:rPr lang="pl-PL" altLang="pl-PL" sz="40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Zróżnicowanie </a:t>
            </a:r>
            <a:r>
              <a:rPr lang="pl-PL" altLang="pl-PL" sz="4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liczebności</a:t>
            </a:r>
            <a:r>
              <a:rPr lang="pl-PL" altLang="pl-PL" sz="40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40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zbiorów</a:t>
            </a:r>
            <a:endParaRPr lang="pl-PL" altLang="fr-FR" sz="4200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751522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Zamiast dzielić zbiór uczący na podzbiory o liczebności: 719 i 172, dokonuję podziału: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Zbiór uczący eksperymentu A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: 719 (podany wiek) – użyłem do wszystkich przypadków gdzie był podany wiek pasażera.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pl-PL" altLang="pl-PL" sz="24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Zbiór uczący eksperymentu B</a:t>
            </a: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: 891 (bez podanego wieku) – użyłem do wszystkich przypadków gdzie był podany wiek pasażera..</a:t>
            </a:r>
          </a:p>
        </p:txBody>
      </p:sp>
    </p:spTree>
    <p:extLst>
      <p:ext uri="{BB962C8B-B14F-4D97-AF65-F5344CB8AC3E}">
        <p14:creationId xmlns:p14="http://schemas.microsoft.com/office/powerpoint/2010/main" val="27244792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FA3697-AFA4-4625-940D-F3A36A234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3" b="52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000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F2744A-4503-4F31-9D2A-BA212E4B8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57" y="643466"/>
            <a:ext cx="674588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96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E44464-1665-4FA3-8D6A-A52F2E934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61" y="643466"/>
            <a:ext cx="679547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459506"/>
            <a:ext cx="104648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pl-PL" altLang="pl-PL" sz="6000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Mierzenie</a:t>
            </a:r>
            <a:r>
              <a:rPr lang="pl-PL" altLang="pl-PL" sz="6000" dirty="0">
                <a:solidFill>
                  <a:schemeClr val="accent1"/>
                </a:solidFill>
                <a:cs typeface="Segoe UI Light" panose="020B0502040204020203" pitchFamily="34" charset="0"/>
                <a:sym typeface="+mn-ea"/>
              </a:rPr>
              <a:t> skuteczności </a:t>
            </a:r>
            <a:r>
              <a:rPr lang="pl-PL" altLang="pl-PL" sz="6000" dirty="0">
                <a:solidFill>
                  <a:srgbClr val="000000"/>
                </a:solidFill>
                <a:cs typeface="Segoe UI Light" panose="020B0502040204020203" pitchFamily="34" charset="0"/>
                <a:sym typeface="+mn-ea"/>
              </a:rPr>
              <a:t>działania algorytmów klasyfikacyjnych</a:t>
            </a:r>
          </a:p>
        </p:txBody>
      </p:sp>
    </p:spTree>
    <p:extLst>
      <p:ext uri="{BB962C8B-B14F-4D97-AF65-F5344CB8AC3E}">
        <p14:creationId xmlns:p14="http://schemas.microsoft.com/office/powerpoint/2010/main" val="31707591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9720212" cy="674031"/>
          </a:xfrm>
        </p:spPr>
        <p:txBody>
          <a:bodyPr wrap="square" lIns="0">
            <a:spAutoFit/>
          </a:bodyPr>
          <a:lstStyle/>
          <a:p>
            <a:r>
              <a:rPr lang="pl-PL" altLang="fr-FR" sz="420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Wyniki i wnioski</a:t>
            </a:r>
            <a:r>
              <a:rPr lang="pl-PL" altLang="fr-FR" sz="42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iteracja numer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120854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Końcowe Wnioski: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Zmiana podejścia przyniosła oczekiwane rezultaty.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Mój model regresyjny jednak nie był tak dobry jak mi się pierwotnie wydawało i wnosił sporo „szumu” do danych. Nauczka na przyszłość dla mnie, by równolegle testować przynajmniej dwa alternatywne podejścia do budowania modelu.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Im dalej w las, tym więcej drzew. Każda kolejna próba poprawy modelu była większym wyzwaniem niż poprzednia.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Często najlepsze rezultaty dają najprostsze metody.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89A963C-A1E6-402D-B8DA-287E181D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00" y="5282677"/>
            <a:ext cx="7128243" cy="8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9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0032439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896212" cy="701731"/>
          </a:xfrm>
        </p:spPr>
        <p:txBody>
          <a:bodyPr/>
          <a:lstStyle/>
          <a:p>
            <a:r>
              <a:rPr lang="pl-PL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Podsumowanie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3637919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pl-PL" alt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Azure Machine Learning 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Studio – </a:t>
            </a:r>
            <a:r>
              <a:rPr lang="pl-PL" altLang="pl-PL" sz="2400" dirty="0">
                <a:solidFill>
                  <a:srgbClr val="1ABC9C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szybkość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, prostota działania.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Jeśli oczekujesz wysokiej skalowalności, szybkości i </a:t>
            </a:r>
            <a:r>
              <a:rPr lang="pl-PL" altLang="pl-PL" sz="24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customizacji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: HDInsight, R Server, DSVM + R.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Czasem </a:t>
            </a:r>
            <a:r>
              <a:rPr lang="pl-PL" altLang="pl-PL" sz="2400" dirty="0" err="1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Decision</a:t>
            </a:r>
            <a:r>
              <a:rPr lang="pl-PL" altLang="pl-PL" sz="2400" dirty="0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2400" dirty="0" err="1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Jungle</a:t>
            </a:r>
            <a:r>
              <a:rPr lang="pl-PL" altLang="pl-PL" sz="2400" dirty="0">
                <a:solidFill>
                  <a:schemeClr val="accent1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daje lepsze rezultaty niż </a:t>
            </a:r>
            <a:r>
              <a:rPr lang="pl-PL" altLang="pl-PL" sz="24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Boosted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24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Decision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 </a:t>
            </a:r>
            <a:r>
              <a:rPr lang="pl-PL" altLang="pl-PL" sz="2400" dirty="0" err="1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Tree</a:t>
            </a:r>
            <a:r>
              <a:rPr lang="pl-PL" altLang="pl-PL" sz="2400" dirty="0">
                <a:solidFill>
                  <a:srgbClr val="1B1B1B"/>
                </a:solidFill>
                <a:latin typeface="Segoe UI Light"/>
                <a:cs typeface="Segoe UI Light" panose="020B0502040204020203" pitchFamily="34" charset="0"/>
                <a:sym typeface="+mn-ea"/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altLang="pl-PL" sz="2400" dirty="0">
                <a:solidFill>
                  <a:srgbClr val="1B1B1B"/>
                </a:solidFill>
                <a:cs typeface="Segoe UI Light" panose="020B0502040204020203" pitchFamily="34" charset="0"/>
                <a:sym typeface="+mn-ea"/>
              </a:rPr>
              <a:t>Finalnie osiągnięty przeze mnie wynik dał miejsce w okolicy 500 spośród 6000 zespołów, a więc jest to pierwsze 10% spośród wszystkich notowanych zespołów.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0" lang="pl-PL" altLang="pl-PL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06925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1170"/>
            <a:ext cx="10464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Pytania do </a:t>
            </a:r>
            <a:r>
              <a:rPr kumimoji="0" lang="pl-PL" alt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  <a:sym typeface="+mn-ea"/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32629470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76251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Który algorytm dał najlepsze rezultaty</a:t>
            </a:r>
            <a:r>
              <a:rPr kumimoji="0" lang="x-none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29622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30997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x-none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Odp: </a:t>
            </a:r>
            <a:r>
              <a:rPr kumimoji="0" lang="pl-PL" alt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Decision</a:t>
            </a:r>
            <a:r>
              <a:rPr kumimoji="0" lang="pl-PL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pl-PL" alt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Jungle</a:t>
            </a:r>
            <a:endParaRPr kumimoji="0" lang="x-none" altLang="fr-FR" sz="4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+mn-lt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143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011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Jakim parametrem mierzyłem dokładność algorytmów?</a:t>
            </a:r>
            <a:endParaRPr kumimoji="0" lang="x-none" altLang="fr-F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928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76251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x-none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Odp: </a:t>
            </a:r>
            <a:r>
              <a:rPr kumimoji="0" lang="pl-PL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Dokładność (ang. </a:t>
            </a:r>
            <a:r>
              <a:rPr kumimoji="0" lang="pl-PL" altLang="fr-FR" sz="4000" b="0" i="1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Accuracy</a:t>
            </a:r>
            <a:r>
              <a:rPr kumimoji="0" lang="pl-PL" altLang="fr-FR" sz="4000" b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)</a:t>
            </a:r>
            <a:endParaRPr kumimoji="0" lang="x-none" altLang="fr-FR" sz="4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787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011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Jakiego typu był problem z którym się mierzyłem?</a:t>
            </a:r>
            <a:endParaRPr kumimoji="0" lang="x-none" altLang="fr-F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461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762516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x-none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Odp: </a:t>
            </a:r>
            <a:r>
              <a:rPr kumimoji="0" lang="pl-PL" alt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1ABC9C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Klasyfikacji</a:t>
            </a:r>
            <a:endParaRPr kumimoji="0" lang="x-none" altLang="fr-FR" sz="4000" b="0" i="0" u="none" strike="noStrike" kern="1200" cap="none" spc="0" normalizeH="0" baseline="0" noProof="0" dirty="0">
              <a:ln>
                <a:noFill/>
              </a:ln>
              <a:solidFill>
                <a:srgbClr val="1ABC9C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2420</Words>
  <Application>Microsoft Office PowerPoint</Application>
  <PresentationFormat>Panoramiczny</PresentationFormat>
  <Paragraphs>380</Paragraphs>
  <Slides>102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102</vt:i4>
      </vt:variant>
    </vt:vector>
  </HeadingPairs>
  <TitlesOfParts>
    <vt:vector size="108" baseType="lpstr">
      <vt:lpstr>Arial</vt:lpstr>
      <vt:lpstr>Calibri</vt:lpstr>
      <vt:lpstr>Segoe UI</vt:lpstr>
      <vt:lpstr>Segoe UI Light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Peetch by Slidor</dc:title>
  <dc:creator>Slidor</dc:creator>
  <cp:keywords>PowerPoint, Slidor, Template, Pitch</cp:keywords>
  <cp:lastModifiedBy>Mateusz Grzyb</cp:lastModifiedBy>
  <cp:revision>294</cp:revision>
  <dcterms:created xsi:type="dcterms:W3CDTF">2017-05-09T12:45:32Z</dcterms:created>
  <dcterms:modified xsi:type="dcterms:W3CDTF">2017-06-21T14:36:55Z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0x01010005FA520563873D4EB8CBD5344A351BEB</vt:lpwstr>
  </property>
  <property fmtid="{D5CDD505-2E9C-101B-9397-08002B2CF9AE}" pid="3" name="KSOProductBuildVer">
    <vt:lpwstr>1045-10.1.0.5672</vt:lpwstr>
  </property>
</Properties>
</file>